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0"/>
    <p:sldMasterId id="2147485397" r:id="rId31"/>
  </p:sldMasterIdLst>
  <p:notesMasterIdLst>
    <p:notesMasterId r:id="rId40"/>
  </p:notesMasterIdLst>
  <p:handoutMasterIdLst>
    <p:handoutMasterId r:id="rId41"/>
  </p:handoutMasterIdLst>
  <p:sldIdLst>
    <p:sldId id="2147478660" r:id="rId32"/>
    <p:sldId id="2147469266" r:id="rId33"/>
    <p:sldId id="2147469268" r:id="rId34"/>
    <p:sldId id="2147469259" r:id="rId35"/>
    <p:sldId id="2147469265" r:id="rId36"/>
    <p:sldId id="2147469273" r:id="rId37"/>
    <p:sldId id="2147469279" r:id="rId38"/>
    <p:sldId id="2147478661"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7861F8-FC33-4A4E-9228-A2D53F8A7574}" v="306" dt="2021-12-28T22:01:17.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1" autoAdjust="0"/>
  </p:normalViewPr>
  <p:slideViewPr>
    <p:cSldViewPr snapToGrid="0">
      <p:cViewPr varScale="1">
        <p:scale>
          <a:sx n="106" d="100"/>
          <a:sy n="106" d="100"/>
        </p:scale>
        <p:origin x="52" y="232"/>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8.xml"/><Relationship Id="rId21" Type="http://schemas.openxmlformats.org/officeDocument/2006/relationships/customXml" Target="../customXml/item21.xml"/><Relationship Id="rId34" Type="http://schemas.openxmlformats.org/officeDocument/2006/relationships/slide" Target="slides/slide3.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5.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Master" Target="slideMasters/slideMaster2.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1.xml"/><Relationship Id="rId35" Type="http://schemas.openxmlformats.org/officeDocument/2006/relationships/slide" Target="slides/slide4.xml"/><Relationship Id="rId43" Type="http://schemas.openxmlformats.org/officeDocument/2006/relationships/presProps" Target="presProp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6/5/2023 10:01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6/5/2023 10:01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3DF859-C64A-4058-A20D-C7EECA23C651}" type="slidenum">
              <a:rPr lang="en-US" smtClean="0"/>
              <a:t>1</a:t>
            </a:fld>
            <a:endParaRPr lang="en-US"/>
          </a:p>
        </p:txBody>
      </p:sp>
    </p:spTree>
    <p:extLst>
      <p:ext uri="{BB962C8B-B14F-4D97-AF65-F5344CB8AC3E}">
        <p14:creationId xmlns:p14="http://schemas.microsoft.com/office/powerpoint/2010/main" val="179628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2</a:t>
            </a:fld>
            <a:endParaRPr lang="en-US"/>
          </a:p>
        </p:txBody>
      </p:sp>
    </p:spTree>
    <p:extLst>
      <p:ext uri="{BB962C8B-B14F-4D97-AF65-F5344CB8AC3E}">
        <p14:creationId xmlns:p14="http://schemas.microsoft.com/office/powerpoint/2010/main" val="154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3</a:t>
            </a:fld>
            <a:endParaRPr lang="en-US"/>
          </a:p>
        </p:txBody>
      </p:sp>
    </p:spTree>
    <p:extLst>
      <p:ext uri="{BB962C8B-B14F-4D97-AF65-F5344CB8AC3E}">
        <p14:creationId xmlns:p14="http://schemas.microsoft.com/office/powerpoint/2010/main" val="661753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7000"/>
              </a:lnSpc>
              <a:spcBef>
                <a:spcPts val="0"/>
              </a:spcBef>
              <a:spcAft>
                <a:spcPts val="600"/>
              </a:spcAft>
            </a:pPr>
            <a:endParaRPr lang="en-US" sz="1000" dirty="0">
              <a:gradFill>
                <a:gsLst>
                  <a:gs pos="2917">
                    <a:srgbClr val="000000"/>
                  </a:gs>
                  <a:gs pos="30000">
                    <a:srgbClr val="000000"/>
                  </a:gs>
                </a:gsLst>
                <a:lin ang="5400000" scaled="0"/>
              </a:gradFill>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23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16" marR="0" lvl="0" indent="0" algn="l" defTabSz="9139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6/5/2023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06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5</a:t>
            </a:fld>
            <a:endParaRPr lang="en-US"/>
          </a:p>
        </p:txBody>
      </p:sp>
    </p:spTree>
    <p:extLst>
      <p:ext uri="{BB962C8B-B14F-4D97-AF65-F5344CB8AC3E}">
        <p14:creationId xmlns:p14="http://schemas.microsoft.com/office/powerpoint/2010/main" val="302080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6</a:t>
            </a:fld>
            <a:endParaRPr lang="en-US"/>
          </a:p>
        </p:txBody>
      </p:sp>
    </p:spTree>
    <p:extLst>
      <p:ext uri="{BB962C8B-B14F-4D97-AF65-F5344CB8AC3E}">
        <p14:creationId xmlns:p14="http://schemas.microsoft.com/office/powerpoint/2010/main" val="393915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DF859-C64A-4058-A20D-C7EECA23C6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6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3DF859-C64A-4058-A20D-C7EECA23C651}" type="slidenum">
              <a:rPr lang="en-US" smtClean="0"/>
              <a:t>8</a:t>
            </a:fld>
            <a:endParaRPr lang="en-US"/>
          </a:p>
        </p:txBody>
      </p:sp>
    </p:spTree>
    <p:extLst>
      <p:ext uri="{BB962C8B-B14F-4D97-AF65-F5344CB8AC3E}">
        <p14:creationId xmlns:p14="http://schemas.microsoft.com/office/powerpoint/2010/main" val="40113672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0.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IPS_Automotive, Mobility &amp; Transpor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7">
            <a:extLst>
              <a:ext uri="{FF2B5EF4-FFF2-40B4-BE49-F238E27FC236}">
                <a16:creationId xmlns:a16="http://schemas.microsoft.com/office/drawing/2014/main" id="{18A09146-0FAB-5DD2-86D7-A187FAD2DF32}"/>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flip="none" rotWithShape="1">
                  <a:gsLst>
                    <a:gs pos="95000">
                      <a:srgbClr val="D2D2D2"/>
                    </a:gs>
                    <a:gs pos="0">
                      <a:srgbClr val="E6E6E6"/>
                    </a:gs>
                  </a:gsLst>
                  <a:lin ang="2700000" scaled="1"/>
                  <a:tileRect/>
                </a:gradFill>
                <a:latin typeface="+mj-lt"/>
                <a:ea typeface="+mn-ea"/>
                <a:cs typeface="+mn-cs"/>
              </a:defRPr>
            </a:lvl1pPr>
          </a:lstStyle>
          <a:p>
            <a:pPr lvl="0"/>
            <a:r>
              <a:rPr lang="en-US"/>
              <a:t>Automotive, Mobility &amp; Transportation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2D2D2"/>
              </a:gs>
              <a:gs pos="0">
                <a:srgbClr val="E6E6E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defPPr>
              <a:defRPr lang="en-US"/>
            </a:defPPr>
            <a:lvl1pPr>
              <a:defRPr sz="1600">
                <a:latin typeface="+mj-lt"/>
              </a:defRPr>
            </a:lvl1pPr>
          </a:lstStyle>
          <a:p>
            <a:pPr lvl="0"/>
            <a:r>
              <a:rPr lang="en-US"/>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2F2F2"/>
                </a:solidFill>
              </a:defRPr>
            </a:lvl1pPr>
          </a:lstStyle>
          <a:p>
            <a:r>
              <a:rPr lang="en-US"/>
              <a:t>Event name or </a:t>
            </a:r>
            <a:br>
              <a:rPr lang="en-US"/>
            </a:br>
            <a:r>
              <a:rPr lang="en-US"/>
              <a:t>presentation title </a:t>
            </a:r>
          </a:p>
        </p:txBody>
      </p:sp>
      <p:sp>
        <p:nvSpPr>
          <p:cNvPr id="12" name="Picture Placeholder 11">
            <a:extLst>
              <a:ext uri="{FF2B5EF4-FFF2-40B4-BE49-F238E27FC236}">
                <a16:creationId xmlns:a16="http://schemas.microsoft.com/office/drawing/2014/main" id="{C8CEE473-8A76-3AC5-BB70-F1FCF2B45B15}"/>
              </a:ext>
            </a:extLst>
          </p:cNvPr>
          <p:cNvSpPr>
            <a:spLocks noGrp="1" noChangeAspect="1"/>
          </p:cNvSpPr>
          <p:nvPr>
            <p:ph type="pic" sz="quarter" idx="15" hasCustomPrompt="1"/>
          </p:nvPr>
        </p:nvSpPr>
        <p:spPr>
          <a:xfrm>
            <a:off x="7019636" y="4"/>
            <a:ext cx="5172364" cy="6857996"/>
          </a:xfrm>
          <a:custGeom>
            <a:avLst/>
            <a:gdLst>
              <a:gd name="connsiteX0" fmla="*/ 800123 w 5172364"/>
              <a:gd name="connsiteY0" fmla="*/ 0 h 6857996"/>
              <a:gd name="connsiteX1" fmla="*/ 5172364 w 5172364"/>
              <a:gd name="connsiteY1" fmla="*/ 0 h 6857996"/>
              <a:gd name="connsiteX2" fmla="*/ 5172364 w 5172364"/>
              <a:gd name="connsiteY2" fmla="*/ 6857996 h 6857996"/>
              <a:gd name="connsiteX3" fmla="*/ 800123 w 5172364"/>
              <a:gd name="connsiteY3" fmla="*/ 6857996 h 6857996"/>
              <a:gd name="connsiteX4" fmla="*/ 0 w 5172364"/>
              <a:gd name="connsiteY4" fmla="*/ 3428998 h 685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4" h="6857996">
                <a:moveTo>
                  <a:pt x="800123" y="0"/>
                </a:moveTo>
                <a:lnTo>
                  <a:pt x="5172364" y="0"/>
                </a:lnTo>
                <a:lnTo>
                  <a:pt x="5172364" y="6857996"/>
                </a:lnTo>
                <a:lnTo>
                  <a:pt x="800123" y="6857996"/>
                </a:lnTo>
                <a:lnTo>
                  <a:pt x="0" y="3428998"/>
                </a:lnTo>
                <a:close/>
              </a:path>
            </a:pathLst>
          </a:custGeom>
          <a:blipFill>
            <a:blip r:embed="rId4"/>
            <a:stretch>
              <a:fillRect l="-16294" r="-16294"/>
            </a:stretch>
          </a:blipFill>
        </p:spPr>
        <p:txBody>
          <a:bodyPr wrap="square" tIns="2377440">
            <a:noAutofit/>
          </a:bodyPr>
          <a:lstStyle>
            <a:lvl1pPr marL="0" indent="0" algn="ctr">
              <a:buFont typeface="Arial" panose="020B0604020202020204" pitchFamily="34" charset="0"/>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a:t>Drag &amp; drop your photo here </a:t>
            </a:r>
            <a:br>
              <a:rPr lang="en-US"/>
            </a:br>
            <a:r>
              <a:rPr lang="en-US"/>
              <a:t>or click or tap icon below </a:t>
            </a:r>
            <a:br>
              <a:rPr lang="en-US"/>
            </a:br>
            <a:r>
              <a:rPr lang="en-US"/>
              <a:t>to insert</a:t>
            </a:r>
          </a:p>
        </p:txBody>
      </p:sp>
      <p:sp>
        <p:nvSpPr>
          <p:cNvPr id="16" name="Picture Placeholder 15">
            <a:extLst>
              <a:ext uri="{FF2B5EF4-FFF2-40B4-BE49-F238E27FC236}">
                <a16:creationId xmlns:a16="http://schemas.microsoft.com/office/drawing/2014/main" id="{912189C4-F3B9-A2E1-98F9-62883CC15A6B}"/>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5"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277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_IPS_Energy &amp; R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9A31AD8-2864-F217-B684-ED9627DC25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FB900"/>
                    </a:gs>
                    <a:gs pos="30000">
                      <a:srgbClr val="9BF00B"/>
                    </a:gs>
                  </a:gsLst>
                  <a:lin ang="2700000" scaled="1"/>
                  <a:tileRect/>
                </a:gradFill>
                <a:latin typeface="+mj-lt"/>
                <a:ea typeface="+mn-ea"/>
                <a:cs typeface="+mn-cs"/>
              </a:defRPr>
            </a:lvl1pPr>
          </a:lstStyle>
          <a:p>
            <a:pPr lvl="0"/>
            <a:r>
              <a:rPr lang="en-US"/>
              <a:t>Energy &amp; Resources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FB900"/>
              </a:gs>
              <a:gs pos="1500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6" name="Picture Placeholder 15">
            <a:extLst>
              <a:ext uri="{FF2B5EF4-FFF2-40B4-BE49-F238E27FC236}">
                <a16:creationId xmlns:a16="http://schemas.microsoft.com/office/drawing/2014/main" id="{D80BFE90-E090-4528-6AC8-DCB8B2C7B3D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8430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_IPS_Finacial 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677900A0-50C1-A949-D03C-6E10495A5F7E}"/>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a:gsLst>
                    <a:gs pos="0">
                      <a:srgbClr val="9BF00B"/>
                    </a:gs>
                    <a:gs pos="100000">
                      <a:srgbClr val="107C10"/>
                    </a:gs>
                  </a:gsLst>
                  <a:lin ang="2700000" scaled="1"/>
                </a:gradFill>
                <a:latin typeface="+mj-lt"/>
                <a:ea typeface="+mn-ea"/>
                <a:cs typeface="+mn-cs"/>
              </a:defRPr>
            </a:lvl1pPr>
          </a:lstStyle>
          <a:p>
            <a:pPr lvl="0"/>
            <a:r>
              <a:rPr lang="en-US"/>
              <a:t>Financial Services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260666EF-0AB1-606E-B526-18474ED22023}"/>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71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_IPS_Healthcare &amp; Life Scien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F09DCAE-4A43-851E-90A4-D05F3CBE421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100000">
                      <a:srgbClr val="50E6FF"/>
                    </a:gs>
                    <a:gs pos="0">
                      <a:srgbClr val="FEF000"/>
                    </a:gs>
                  </a:gsLst>
                  <a:lin ang="2700000" scaled="1"/>
                </a:gradFill>
                <a:latin typeface="+mj-lt"/>
                <a:ea typeface="+mn-ea"/>
                <a:cs typeface="+mn-cs"/>
              </a:defRPr>
            </a:lvl1pPr>
          </a:lstStyle>
          <a:p>
            <a:pPr lvl="0"/>
            <a:r>
              <a:rPr lang="en-US"/>
              <a:t>Healthcare &amp; Life Sciences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3"/>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EF000"/>
                </a:solidFill>
              </a:defRPr>
            </a:lvl1pPr>
          </a:lstStyle>
          <a:p>
            <a:r>
              <a:rPr lang="en-US"/>
              <a:t>Event name or </a:t>
            </a:r>
            <a:br>
              <a:rPr lang="en-US"/>
            </a:br>
            <a:r>
              <a:rPr lang="en-US"/>
              <a:t>presentation title </a:t>
            </a:r>
          </a:p>
        </p:txBody>
      </p:sp>
      <p:sp>
        <p:nvSpPr>
          <p:cNvPr id="17" name="Picture Placeholder 16">
            <a:extLst>
              <a:ext uri="{FF2B5EF4-FFF2-40B4-BE49-F238E27FC236}">
                <a16:creationId xmlns:a16="http://schemas.microsoft.com/office/drawing/2014/main" id="{B97D1EB0-1B01-1025-CB96-009D35E2F13F}"/>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screen">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154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_IPS_Manufacturing &amp; Supply Ch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C94B4D5-7E1C-C6C2-0466-E3FA1E1F5CD3}"/>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FFB900"/>
                    </a:gs>
                    <a:gs pos="100000">
                      <a:srgbClr val="D83B01"/>
                    </a:gs>
                  </a:gsLst>
                  <a:lin ang="2700000" scaled="1"/>
                </a:gradFill>
                <a:latin typeface="+mj-lt"/>
                <a:ea typeface="+mn-ea"/>
                <a:cs typeface="+mn-cs"/>
              </a:defRPr>
            </a:lvl1pPr>
          </a:lstStyle>
          <a:p>
            <a:pPr lvl="0"/>
            <a:r>
              <a:rPr lang="en-US"/>
              <a:t>Manufacturing &amp; Supply Chain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83B01"/>
              </a:gs>
              <a:gs pos="0">
                <a:srgbClr val="FFB9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F9349"/>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E8213D9A-0EC3-6067-3C58-D55528498EAD}"/>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2938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_IPS_Retail &amp; Consumer Goo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B907D7EB-83D8-AC61-6E70-5813D8CF670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FEF000"/>
                    </a:gs>
                  </a:gsLst>
                  <a:lin ang="2700000" scaled="1"/>
                  <a:tileRect/>
                </a:gradFill>
                <a:latin typeface="+mj-lt"/>
                <a:ea typeface="+mn-ea"/>
                <a:cs typeface="+mn-cs"/>
              </a:defRPr>
            </a:lvl1pPr>
          </a:lstStyle>
          <a:p>
            <a:pPr lvl="0"/>
            <a:r>
              <a:rPr lang="en-US"/>
              <a:t>Retail &amp; Consumer Goods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FEF000"/>
                </a:solidFill>
                <a:effectLst/>
                <a:latin typeface="+mj-lt"/>
                <a:ea typeface="+mn-ea"/>
                <a:cs typeface="Segoe UI" pitchFamily="34" charset="0"/>
              </a:defRPr>
            </a:lvl1pPr>
          </a:lstStyle>
          <a:p>
            <a:r>
              <a:rPr lang="en-US"/>
              <a:t>Event name or </a:t>
            </a:r>
            <a:br>
              <a:rPr lang="en-US"/>
            </a:br>
            <a:r>
              <a:rPr lang="en-US"/>
              <a:t>presentation title </a:t>
            </a:r>
          </a:p>
        </p:txBody>
      </p:sp>
      <p:sp>
        <p:nvSpPr>
          <p:cNvPr id="11" name="Picture Placeholder 10">
            <a:extLst>
              <a:ext uri="{FF2B5EF4-FFF2-40B4-BE49-F238E27FC236}">
                <a16:creationId xmlns:a16="http://schemas.microsoft.com/office/drawing/2014/main" id="{B4A00A73-F6CF-D2D1-3E78-0BB1E97779A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441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IPS_Sustainab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0AB292-EAD2-8031-71EB-F285A2AE589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9BF00B"/>
                    </a:gs>
                    <a:gs pos="100000">
                      <a:srgbClr val="50E6FF"/>
                    </a:gs>
                  </a:gsLst>
                  <a:lin ang="2700000" scaled="1"/>
                </a:gradFill>
                <a:latin typeface="+mj-lt"/>
                <a:ea typeface="+mn-ea"/>
                <a:cs typeface="+mn-cs"/>
              </a:defRPr>
            </a:lvl1pPr>
          </a:lstStyle>
          <a:p>
            <a:pPr lvl="0"/>
            <a:r>
              <a:rPr lang="en-US"/>
              <a:t>Sustainability</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50E6FF"/>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D04357E7-535C-7DC3-221A-F9B602EA6CB8}"/>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1948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_IPS_Telecommunications &amp; 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26A1353-21E1-2A29-E5AB-FA22F8DCF61B}"/>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chemeClr val="accent3"/>
                    </a:gs>
                  </a:gsLst>
                  <a:lin ang="2700000" scaled="1"/>
                  <a:tileRect/>
                </a:gradFill>
                <a:latin typeface="+mj-lt"/>
                <a:ea typeface="+mn-ea"/>
                <a:cs typeface="+mn-cs"/>
              </a:defRPr>
            </a:lvl1pPr>
          </a:lstStyle>
          <a:p>
            <a:pPr lvl="0"/>
            <a:r>
              <a:rPr lang="en-US"/>
              <a:t>Telecommunications &amp; Media</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A3E2A034-CDE4-3277-1E84-DFD0665436B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3297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_IPS_WW Public Sect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5C967B6-571E-3B2D-CCA2-B0038EAC67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chemeClr val="accent1"/>
                    </a:gs>
                    <a:gs pos="0">
                      <a:schemeClr val="accent3"/>
                    </a:gs>
                  </a:gsLst>
                  <a:lin ang="2700000" scaled="1"/>
                  <a:tileRect/>
                </a:gradFill>
                <a:latin typeface="+mj-lt"/>
                <a:ea typeface="+mn-ea"/>
                <a:cs typeface="+mn-cs"/>
              </a:defRPr>
            </a:lvl1pPr>
          </a:lstStyle>
          <a:p>
            <a:pPr lvl="0"/>
            <a:r>
              <a:rPr lang="en-US"/>
              <a:t>WW Public Sector</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1"/>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596C9B1E-0EAF-E1B8-76D3-B0DF6E76E705}"/>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31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_IPS_Defense &amp; Intelligen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C8D697-CE85-3B0C-C318-E655701713DA}"/>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30E5D0"/>
                    </a:gs>
                  </a:gsLst>
                  <a:lin ang="2700000" scaled="1"/>
                  <a:tileRect/>
                </a:gradFill>
                <a:latin typeface="+mj-lt"/>
                <a:ea typeface="+mn-ea"/>
                <a:cs typeface="+mn-cs"/>
              </a:defRPr>
            </a:lvl1pPr>
          </a:lstStyle>
          <a:p>
            <a:pPr lvl="0"/>
            <a:r>
              <a:rPr lang="en-US"/>
              <a:t>Defense &amp; Intelligence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9BF00B"/>
              </a:gs>
              <a:gs pos="0">
                <a:srgbClr val="30E5D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30E5D0"/>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73721A30-B2CF-76A5-2559-F0B34853AA7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258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_IPS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F99A8BD-2807-9EA7-3821-E479FC8A9AEE}"/>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rgbClr val="50E6FF"/>
                    </a:gs>
                  </a:gsLst>
                  <a:lin ang="2700000" scaled="1"/>
                  <a:tileRect/>
                </a:gradFill>
                <a:latin typeface="+mj-lt"/>
                <a:ea typeface="+mn-ea"/>
                <a:cs typeface="+mn-cs"/>
              </a:defRPr>
            </a:lvl1pPr>
          </a:lstStyle>
          <a:p>
            <a:pPr lvl="0"/>
            <a:r>
              <a:rPr lang="en-US"/>
              <a:t>Education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rgbClr val="50E6F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1445BA44-E85F-E8DB-504A-C65669608DB6}"/>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2033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19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542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46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159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084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640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8077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2429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970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205343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7937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6428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25416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4775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2508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5521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8420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9342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27393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7255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741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15075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707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742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34207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2526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978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83522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763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219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87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077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77624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88335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59858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51399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1570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5199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6432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60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6212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6769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892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70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671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23213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DB8FFA-EDFB-F2C2-93BD-7F7FCC9A89A2}"/>
              </a:ext>
            </a:extLst>
          </p:cNvPr>
          <p:cNvSpPr/>
          <p:nvPr userDrawn="1"/>
        </p:nvSpPr>
        <p:spPr>
          <a:xfrm>
            <a:off x="8229600" y="571500"/>
            <a:ext cx="2058448" cy="5040086"/>
          </a:xfrm>
          <a:prstGeom prst="rect">
            <a:avLst/>
          </a:prstGeom>
          <a:noFill/>
          <a:ln w="9397" cap="flat">
            <a:solidFill>
              <a:schemeClr val="accent1"/>
            </a:solidFill>
            <a:prstDash val="solid"/>
            <a:miter/>
          </a:ln>
          <a:effectLst>
            <a:outerShdw blurRad="254000" sx="102000" sy="102000" algn="ctr" rotWithShape="0">
              <a:prstClr val="black">
                <a:alpha val="26000"/>
              </a:prstClr>
            </a:outerShdw>
          </a:effectLst>
        </p:spPr>
        <p:txBody>
          <a:bodyPr rtlCol="0" anchor="ctr"/>
          <a:lstStyle/>
          <a:p>
            <a:pPr lvl="0"/>
            <a:endParaRPr lang="en-IN">
              <a:solidFill>
                <a:schemeClr val="tx1"/>
              </a:solidFill>
            </a:endParaRPr>
          </a:p>
        </p:txBody>
      </p:sp>
      <p:sp>
        <p:nvSpPr>
          <p:cNvPr id="21" name="Rectangle 20">
            <a:extLst>
              <a:ext uri="{FF2B5EF4-FFF2-40B4-BE49-F238E27FC236}">
                <a16:creationId xmlns:a16="http://schemas.microsoft.com/office/drawing/2014/main" id="{0682F7EC-73C0-AC83-0216-429855821FF0}"/>
              </a:ext>
            </a:extLst>
          </p:cNvPr>
          <p:cNvSpPr/>
          <p:nvPr userDrawn="1"/>
        </p:nvSpPr>
        <p:spPr>
          <a:xfrm>
            <a:off x="9988531" y="4653554"/>
            <a:ext cx="1181100" cy="1848845"/>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 name="Title 1"/>
          <p:cNvSpPr>
            <a:spLocks noGrp="1"/>
          </p:cNvSpPr>
          <p:nvPr>
            <p:ph type="title" hasCustomPrompt="1"/>
          </p:nvPr>
        </p:nvSpPr>
        <p:spPr>
          <a:xfrm>
            <a:off x="585216" y="3035808"/>
            <a:ext cx="742124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
        <p:nvSpPr>
          <p:cNvPr id="13" name="Rectangle 12">
            <a:extLst>
              <a:ext uri="{FF2B5EF4-FFF2-40B4-BE49-F238E27FC236}">
                <a16:creationId xmlns:a16="http://schemas.microsoft.com/office/drawing/2014/main" id="{FC77D183-25C8-669D-6E30-0A609CCA161C}"/>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859035B7-8807-E76B-E060-941CF56E183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5" name="Rectangle 14">
            <a:extLst>
              <a:ext uri="{FF2B5EF4-FFF2-40B4-BE49-F238E27FC236}">
                <a16:creationId xmlns:a16="http://schemas.microsoft.com/office/drawing/2014/main" id="{F1F3E970-5DC7-517B-76D7-13CC52ED8D44}"/>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F9EE3F88-5B5F-FE21-7675-25382DDA2C96}"/>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1" name="Rectangle 10">
            <a:extLst>
              <a:ext uri="{FF2B5EF4-FFF2-40B4-BE49-F238E27FC236}">
                <a16:creationId xmlns:a16="http://schemas.microsoft.com/office/drawing/2014/main" id="{72DD1935-BE50-A921-B78B-6C5E0E0C5471}"/>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7" name="Rectangle 16">
            <a:extLst>
              <a:ext uri="{FF2B5EF4-FFF2-40B4-BE49-F238E27FC236}">
                <a16:creationId xmlns:a16="http://schemas.microsoft.com/office/drawing/2014/main" id="{D031F1E9-6ED9-81C1-79A6-F917D5B2043D}"/>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BC7D6D58-305A-EA0C-3924-75B95C685C2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9" name="Rectangle 18">
            <a:extLst>
              <a:ext uri="{FF2B5EF4-FFF2-40B4-BE49-F238E27FC236}">
                <a16:creationId xmlns:a16="http://schemas.microsoft.com/office/drawing/2014/main" id="{378E0796-FB02-457A-74FE-AD6A9655A7A0}"/>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5B687450-ACC2-FD5A-45EB-2D98207BC985}"/>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934FAA6F-2034-0719-782B-90EEB0415975}"/>
              </a:ext>
            </a:extLst>
          </p:cNvPr>
          <p:cNvSpPr/>
          <p:nvPr userDrawn="1"/>
        </p:nvSpPr>
        <p:spPr>
          <a:xfrm>
            <a:off x="9062059" y="5678625"/>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E82A7018-091D-A508-D370-053E02EBC39E}"/>
              </a:ext>
            </a:extLst>
          </p:cNvPr>
          <p:cNvSpPr/>
          <p:nvPr userDrawn="1"/>
        </p:nvSpPr>
        <p:spPr>
          <a:xfrm>
            <a:off x="8453634" y="798286"/>
            <a:ext cx="3163824" cy="45902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4" name="Picture Placeholder 23">
            <a:extLst>
              <a:ext uri="{FF2B5EF4-FFF2-40B4-BE49-F238E27FC236}">
                <a16:creationId xmlns:a16="http://schemas.microsoft.com/office/drawing/2014/main" id="{C8AE56A1-CDD0-EE7D-2B93-C58B64C41167}"/>
              </a:ext>
            </a:extLst>
          </p:cNvPr>
          <p:cNvSpPr>
            <a:spLocks noGrp="1"/>
          </p:cNvSpPr>
          <p:nvPr>
            <p:ph type="pic" sz="quarter" idx="10"/>
          </p:nvPr>
        </p:nvSpPr>
        <p:spPr>
          <a:xfrm>
            <a:off x="8453634" y="798286"/>
            <a:ext cx="3163824" cy="4590288"/>
          </a:xfrm>
        </p:spPr>
        <p:txBody>
          <a:bodyPr anchor="ctr">
            <a:noAutofit/>
          </a:bodyPr>
          <a:lstStyle>
            <a:lvl1pPr marL="0" indent="0" algn="ctr">
              <a:buNone/>
              <a:defRPr>
                <a:solidFill>
                  <a:schemeClr val="tx1"/>
                </a:solidFill>
              </a:defRPr>
            </a:lvl1pPr>
          </a:lstStyle>
          <a:p>
            <a:endParaRPr lang="en-IN"/>
          </a:p>
        </p:txBody>
      </p:sp>
    </p:spTree>
    <p:extLst>
      <p:ext uri="{BB962C8B-B14F-4D97-AF65-F5344CB8AC3E}">
        <p14:creationId xmlns:p14="http://schemas.microsoft.com/office/powerpoint/2010/main" val="3379264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4FAB691-61B2-046D-AE63-2ED7D87D863F}"/>
              </a:ext>
            </a:extLst>
          </p:cNvPr>
          <p:cNvGrpSpPr/>
          <p:nvPr userDrawn="1"/>
        </p:nvGrpSpPr>
        <p:grpSpPr>
          <a:xfrm rot="5400000" flipH="1">
            <a:off x="5984896" y="997786"/>
            <a:ext cx="4538260" cy="7182167"/>
            <a:chOff x="0" y="-3569017"/>
            <a:chExt cx="4538260" cy="7182167"/>
          </a:xfrm>
        </p:grpSpPr>
        <p:sp>
          <p:nvSpPr>
            <p:cNvPr id="25" name="Rectangle 24">
              <a:extLst>
                <a:ext uri="{FF2B5EF4-FFF2-40B4-BE49-F238E27FC236}">
                  <a16:creationId xmlns:a16="http://schemas.microsoft.com/office/drawing/2014/main" id="{784C9EF5-C02A-5E30-E5FB-9954BA83A06A}"/>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6" name="Rectangle 25">
              <a:extLst>
                <a:ext uri="{FF2B5EF4-FFF2-40B4-BE49-F238E27FC236}">
                  <a16:creationId xmlns:a16="http://schemas.microsoft.com/office/drawing/2014/main" id="{3F3714B8-5A3A-C089-4748-0A5E1B4E228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FEDF0412-CD38-E7DE-81C8-653E8ACF8AAB}"/>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8" name="Rectangle 27">
              <a:extLst>
                <a:ext uri="{FF2B5EF4-FFF2-40B4-BE49-F238E27FC236}">
                  <a16:creationId xmlns:a16="http://schemas.microsoft.com/office/drawing/2014/main" id="{36D2A63D-B385-DA01-068F-BBF9406F7ED7}"/>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9" name="Rectangle 28">
              <a:extLst>
                <a:ext uri="{FF2B5EF4-FFF2-40B4-BE49-F238E27FC236}">
                  <a16:creationId xmlns:a16="http://schemas.microsoft.com/office/drawing/2014/main" id="{CA870746-3CB7-66B5-D3E9-B6E4A449D082}"/>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0" name="Rectangle 29">
              <a:extLst>
                <a:ext uri="{FF2B5EF4-FFF2-40B4-BE49-F238E27FC236}">
                  <a16:creationId xmlns:a16="http://schemas.microsoft.com/office/drawing/2014/main" id="{09C89387-1FAC-38E9-83C2-96453C6ED2C8}"/>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1" name="Rectangle 30">
              <a:extLst>
                <a:ext uri="{FF2B5EF4-FFF2-40B4-BE49-F238E27FC236}">
                  <a16:creationId xmlns:a16="http://schemas.microsoft.com/office/drawing/2014/main" id="{63EA6E7E-4998-5AB2-8900-04DC31021CA2}"/>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2" name="Rectangle 31">
              <a:extLst>
                <a:ext uri="{FF2B5EF4-FFF2-40B4-BE49-F238E27FC236}">
                  <a16:creationId xmlns:a16="http://schemas.microsoft.com/office/drawing/2014/main" id="{EF940DFF-6A2F-5088-5B7D-FEFF4D8FC25C}"/>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3" name="Rectangle 32">
              <a:extLst>
                <a:ext uri="{FF2B5EF4-FFF2-40B4-BE49-F238E27FC236}">
                  <a16:creationId xmlns:a16="http://schemas.microsoft.com/office/drawing/2014/main" id="{D3C07717-1C1E-BADD-337D-0D2BD6DCBE38}"/>
                </a:ext>
              </a:extLst>
            </p:cNvPr>
            <p:cNvSpPr/>
            <p:nvPr userDrawn="1"/>
          </p:nvSpPr>
          <p:spPr>
            <a:xfrm>
              <a:off x="601594" y="-3569017"/>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sp>
        <p:nvSpPr>
          <p:cNvPr id="9" name="Title 1"/>
          <p:cNvSpPr>
            <a:spLocks noGrp="1"/>
          </p:cNvSpPr>
          <p:nvPr>
            <p:ph type="title" hasCustomPrompt="1"/>
          </p:nvPr>
        </p:nvSpPr>
        <p:spPr>
          <a:xfrm>
            <a:off x="584200" y="2548891"/>
            <a:ext cx="4994157" cy="984885"/>
          </a:xfrm>
          <a:noFill/>
        </p:spPr>
        <p:txBody>
          <a:bodyPr wrap="square" lIns="0" tIns="0" rIns="0" bIns="0" anchor="b" anchorCtr="0">
            <a:spAutoFit/>
          </a:bodyPr>
          <a:lstStyle>
            <a:lvl1pPr>
              <a:defRPr sz="32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9415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23" name="Group 22">
            <a:extLst>
              <a:ext uri="{FF2B5EF4-FFF2-40B4-BE49-F238E27FC236}">
                <a16:creationId xmlns:a16="http://schemas.microsoft.com/office/drawing/2014/main" id="{6C7F99DA-67FA-7D61-9A24-9E22E52825C5}"/>
              </a:ext>
            </a:extLst>
          </p:cNvPr>
          <p:cNvGrpSpPr/>
          <p:nvPr userDrawn="1"/>
        </p:nvGrpSpPr>
        <p:grpSpPr>
          <a:xfrm flipH="1">
            <a:off x="7653740" y="0"/>
            <a:ext cx="4538260" cy="4543425"/>
            <a:chOff x="0" y="0"/>
            <a:chExt cx="4538260" cy="4543425"/>
          </a:xfrm>
        </p:grpSpPr>
        <p:sp>
          <p:nvSpPr>
            <p:cNvPr id="3" name="Rectangle 2">
              <a:extLst>
                <a:ext uri="{FF2B5EF4-FFF2-40B4-BE49-F238E27FC236}">
                  <a16:creationId xmlns:a16="http://schemas.microsoft.com/office/drawing/2014/main" id="{BE4C2AAC-EF38-2F38-C805-A56963134A06}"/>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6" name="Rectangle 5">
              <a:extLst>
                <a:ext uri="{FF2B5EF4-FFF2-40B4-BE49-F238E27FC236}">
                  <a16:creationId xmlns:a16="http://schemas.microsoft.com/office/drawing/2014/main" id="{FD71C244-907E-C7F7-F03D-AD54A4148292}"/>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0" name="Rectangle 9">
              <a:extLst>
                <a:ext uri="{FF2B5EF4-FFF2-40B4-BE49-F238E27FC236}">
                  <a16:creationId xmlns:a16="http://schemas.microsoft.com/office/drawing/2014/main" id="{E98A0E2F-F73E-81F4-EED6-26A19F881E9D}"/>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2" name="Rectangle 11">
              <a:extLst>
                <a:ext uri="{FF2B5EF4-FFF2-40B4-BE49-F238E27FC236}">
                  <a16:creationId xmlns:a16="http://schemas.microsoft.com/office/drawing/2014/main" id="{5FE08DEA-0636-C2E2-CBDB-FA716C7FCA03}"/>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9A0CD4A9-1CCA-E53A-1B6F-605F1A3069CF}"/>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9A00580E-69E0-49B1-0716-B516141AD436}"/>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CD161639-6C58-C64B-808E-4D901DAF20F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9B9C0B57-75E6-C189-C3CD-F98034432B33}"/>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87A96865-532A-5009-BA38-BAB13E3C53CD}"/>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pic>
        <p:nvPicPr>
          <p:cNvPr id="4" name="Picture 3">
            <a:extLst>
              <a:ext uri="{FF2B5EF4-FFF2-40B4-BE49-F238E27FC236}">
                <a16:creationId xmlns:a16="http://schemas.microsoft.com/office/drawing/2014/main" id="{101CCF45-A1FA-66E7-CB5C-12E09F1F8327}"/>
              </a:ext>
            </a:extLst>
          </p:cNvPr>
          <p:cNvPicPr>
            <a:picLocks noChangeAspect="1"/>
          </p:cNvPicPr>
          <p:nvPr userDrawn="1"/>
        </p:nvPicPr>
        <p:blipFill rotWithShape="1">
          <a:blip r:embed="rId3"/>
          <a:srcRect l="20461" r="21586" b="3079"/>
          <a:stretch/>
        </p:blipFill>
        <p:spPr>
          <a:xfrm>
            <a:off x="6282823" y="908120"/>
            <a:ext cx="5271640" cy="4959280"/>
          </a:xfrm>
          <a:custGeom>
            <a:avLst/>
            <a:gdLst>
              <a:gd name="connsiteX0" fmla="*/ 0 w 5271640"/>
              <a:gd name="connsiteY0" fmla="*/ 0 h 4959280"/>
              <a:gd name="connsiteX1" fmla="*/ 5271640 w 5271640"/>
              <a:gd name="connsiteY1" fmla="*/ 0 h 4959280"/>
              <a:gd name="connsiteX2" fmla="*/ 5271640 w 5271640"/>
              <a:gd name="connsiteY2" fmla="*/ 4959280 h 4959280"/>
              <a:gd name="connsiteX3" fmla="*/ 0 w 5271640"/>
              <a:gd name="connsiteY3" fmla="*/ 4959280 h 4959280"/>
            </a:gdLst>
            <a:ahLst/>
            <a:cxnLst>
              <a:cxn ang="0">
                <a:pos x="connsiteX0" y="connsiteY0"/>
              </a:cxn>
              <a:cxn ang="0">
                <a:pos x="connsiteX1" y="connsiteY1"/>
              </a:cxn>
              <a:cxn ang="0">
                <a:pos x="connsiteX2" y="connsiteY2"/>
              </a:cxn>
              <a:cxn ang="0">
                <a:pos x="connsiteX3" y="connsiteY3"/>
              </a:cxn>
            </a:cxnLst>
            <a:rect l="l" t="t" r="r" b="b"/>
            <a:pathLst>
              <a:path w="5271640" h="4959280">
                <a:moveTo>
                  <a:pt x="0" y="0"/>
                </a:moveTo>
                <a:lnTo>
                  <a:pt x="5271640" y="0"/>
                </a:lnTo>
                <a:lnTo>
                  <a:pt x="5271640" y="4959280"/>
                </a:lnTo>
                <a:lnTo>
                  <a:pt x="0" y="4959280"/>
                </a:lnTo>
                <a:close/>
              </a:path>
            </a:pathLst>
          </a:custGeom>
        </p:spPr>
      </p:pic>
    </p:spTree>
    <p:extLst>
      <p:ext uri="{BB962C8B-B14F-4D97-AF65-F5344CB8AC3E}">
        <p14:creationId xmlns:p14="http://schemas.microsoft.com/office/powerpoint/2010/main" val="56423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50" Type="http://schemas.openxmlformats.org/officeDocument/2006/relationships/slideLayout" Target="../slideLayouts/slideLayout163.xml"/><Relationship Id="rId55" Type="http://schemas.openxmlformats.org/officeDocument/2006/relationships/slideLayout" Target="../slideLayouts/slideLayout168.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53" Type="http://schemas.openxmlformats.org/officeDocument/2006/relationships/slideLayout" Target="../slideLayouts/slideLayout166.xml"/><Relationship Id="rId58" Type="http://schemas.openxmlformats.org/officeDocument/2006/relationships/slideLayout" Target="../slideLayouts/slideLayout171.xml"/><Relationship Id="rId5" Type="http://schemas.openxmlformats.org/officeDocument/2006/relationships/slideLayout" Target="../slideLayouts/slideLayout118.xml"/><Relationship Id="rId61" Type="http://schemas.openxmlformats.org/officeDocument/2006/relationships/image" Target="../media/image1.emf"/><Relationship Id="rId19" Type="http://schemas.openxmlformats.org/officeDocument/2006/relationships/slideLayout" Target="../slideLayouts/slideLayout13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56" Type="http://schemas.openxmlformats.org/officeDocument/2006/relationships/slideLayout" Target="../slideLayouts/slideLayout169.xml"/><Relationship Id="rId8" Type="http://schemas.openxmlformats.org/officeDocument/2006/relationships/slideLayout" Target="../slideLayouts/slideLayout121.xml"/><Relationship Id="rId51" Type="http://schemas.openxmlformats.org/officeDocument/2006/relationships/slideLayout" Target="../slideLayouts/slideLayout164.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59" Type="http://schemas.openxmlformats.org/officeDocument/2006/relationships/slideLayout" Target="../slideLayouts/slideLayout172.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slideLayout" Target="../slideLayouts/slideLayout16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 Id="rId57" Type="http://schemas.openxmlformats.org/officeDocument/2006/relationships/slideLayout" Target="../slideLayouts/slideLayout170.xml"/><Relationship Id="rId10" Type="http://schemas.openxmlformats.org/officeDocument/2006/relationships/slideLayout" Target="../slideLayouts/slideLayout123.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slideLayout" Target="../slideLayouts/slideLayout165.xml"/><Relationship Id="rId60" Type="http://schemas.openxmlformats.org/officeDocument/2006/relationships/theme" Target="../theme/theme2.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003857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 id="2147485429" r:id="rId32"/>
    <p:sldLayoutId id="2147485430" r:id="rId33"/>
    <p:sldLayoutId id="2147485431" r:id="rId34"/>
    <p:sldLayoutId id="2147485432" r:id="rId35"/>
    <p:sldLayoutId id="2147485433" r:id="rId36"/>
    <p:sldLayoutId id="2147485434" r:id="rId37"/>
    <p:sldLayoutId id="2147485435" r:id="rId38"/>
    <p:sldLayoutId id="2147485436" r:id="rId39"/>
    <p:sldLayoutId id="2147485437" r:id="rId40"/>
    <p:sldLayoutId id="2147485438" r:id="rId41"/>
    <p:sldLayoutId id="2147485439" r:id="rId42"/>
    <p:sldLayoutId id="2147485440" r:id="rId43"/>
    <p:sldLayoutId id="2147485441" r:id="rId44"/>
    <p:sldLayoutId id="2147485442" r:id="rId45"/>
    <p:sldLayoutId id="2147485443" r:id="rId46"/>
    <p:sldLayoutId id="2147485444" r:id="rId47"/>
    <p:sldLayoutId id="2147485445" r:id="rId48"/>
    <p:sldLayoutId id="2147485446" r:id="rId49"/>
    <p:sldLayoutId id="2147485447" r:id="rId50"/>
    <p:sldLayoutId id="2147485448" r:id="rId51"/>
    <p:sldLayoutId id="2147485449" r:id="rId52"/>
    <p:sldLayoutId id="2147485450" r:id="rId53"/>
    <p:sldLayoutId id="2147485451" r:id="rId54"/>
    <p:sldLayoutId id="2147485452" r:id="rId55"/>
    <p:sldLayoutId id="2147485453" r:id="rId56"/>
    <p:sldLayoutId id="2147485454" r:id="rId57"/>
    <p:sldLayoutId id="2147485455" r:id="rId58"/>
    <p:sldLayoutId id="2147485456"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28.xml"/><Relationship Id="rId18" Type="http://schemas.openxmlformats.org/officeDocument/2006/relationships/customXml" Target="../../customXml/item11.xml"/><Relationship Id="rId26" Type="http://schemas.openxmlformats.org/officeDocument/2006/relationships/customXml" Target="../../customXml/item7.xml"/><Relationship Id="rId21" Type="http://schemas.openxmlformats.org/officeDocument/2006/relationships/customXml" Target="../../customXml/item17.xml"/><Relationship Id="rId34" Type="http://schemas.openxmlformats.org/officeDocument/2006/relationships/customXml" Target="../../customXml/item15.xml"/><Relationship Id="rId7" Type="http://schemas.openxmlformats.org/officeDocument/2006/relationships/tags" Target="../tags/tag2.xml"/><Relationship Id="rId12" Type="http://schemas.openxmlformats.org/officeDocument/2006/relationships/customXml" Target="../../customXml/item18.xml"/><Relationship Id="rId17" Type="http://schemas.openxmlformats.org/officeDocument/2006/relationships/customXml" Target="../../customXml/item21.xml"/><Relationship Id="rId25" Type="http://schemas.openxmlformats.org/officeDocument/2006/relationships/customXml" Target="../../customXml/item27.xml"/><Relationship Id="rId33" Type="http://schemas.openxmlformats.org/officeDocument/2006/relationships/customXml" Target="../../customXml/item22.xml"/><Relationship Id="rId2" Type="http://schemas.openxmlformats.org/officeDocument/2006/relationships/customXml" Target="../../customXml/item16.xml"/><Relationship Id="rId16" Type="http://schemas.openxmlformats.org/officeDocument/2006/relationships/customXml" Target="../../customXml/item13.xml"/><Relationship Id="rId20" Type="http://schemas.openxmlformats.org/officeDocument/2006/relationships/customXml" Target="../../customXml/item19.xml"/><Relationship Id="rId29" Type="http://schemas.openxmlformats.org/officeDocument/2006/relationships/customXml" Target="../../customXml/item8.xml"/><Relationship Id="rId1" Type="http://schemas.openxmlformats.org/officeDocument/2006/relationships/customXml" Target="../../customXml/item10.xml"/><Relationship Id="rId6" Type="http://schemas.openxmlformats.org/officeDocument/2006/relationships/customXml" Target="../../customXml/item25.xml"/><Relationship Id="rId11" Type="http://schemas.openxmlformats.org/officeDocument/2006/relationships/tags" Target="../tags/tag3.xml"/><Relationship Id="rId24" Type="http://schemas.openxmlformats.org/officeDocument/2006/relationships/customXml" Target="../../customXml/item4.xml"/><Relationship Id="rId32" Type="http://schemas.openxmlformats.org/officeDocument/2006/relationships/customXml" Target="../../customXml/item14.xml"/><Relationship Id="rId37" Type="http://schemas.openxmlformats.org/officeDocument/2006/relationships/notesSlide" Target="../notesSlides/notesSlide4.xml"/><Relationship Id="rId5" Type="http://schemas.openxmlformats.org/officeDocument/2006/relationships/customXml" Target="../../customXml/item5.xml"/><Relationship Id="rId15" Type="http://schemas.openxmlformats.org/officeDocument/2006/relationships/tags" Target="../tags/tag4.xml"/><Relationship Id="rId23" Type="http://schemas.openxmlformats.org/officeDocument/2006/relationships/tags" Target="../tags/tag6.xml"/><Relationship Id="rId28" Type="http://schemas.openxmlformats.org/officeDocument/2006/relationships/customXml" Target="../../customXml/item20.xml"/><Relationship Id="rId36" Type="http://schemas.openxmlformats.org/officeDocument/2006/relationships/slideLayout" Target="../slideLayouts/slideLayout19.xml"/><Relationship Id="rId10" Type="http://schemas.openxmlformats.org/officeDocument/2006/relationships/customXml" Target="../../customXml/item1.xml"/><Relationship Id="rId19" Type="http://schemas.openxmlformats.org/officeDocument/2006/relationships/tags" Target="../tags/tag5.xml"/><Relationship Id="rId31" Type="http://schemas.openxmlformats.org/officeDocument/2006/relationships/tags" Target="../tags/tag8.xml"/><Relationship Id="rId4" Type="http://schemas.openxmlformats.org/officeDocument/2006/relationships/tags" Target="../tags/tag1.xml"/><Relationship Id="rId9" Type="http://schemas.openxmlformats.org/officeDocument/2006/relationships/customXml" Target="../../customXml/item26.xml"/><Relationship Id="rId14" Type="http://schemas.openxmlformats.org/officeDocument/2006/relationships/customXml" Target="../../customXml/item23.xml"/><Relationship Id="rId22" Type="http://schemas.openxmlformats.org/officeDocument/2006/relationships/customXml" Target="../../customXml/item24.xml"/><Relationship Id="rId27" Type="http://schemas.openxmlformats.org/officeDocument/2006/relationships/tags" Target="../tags/tag7.xml"/><Relationship Id="rId30" Type="http://schemas.openxmlformats.org/officeDocument/2006/relationships/customXml" Target="../../customXml/item12.xml"/><Relationship Id="rId35" Type="http://schemas.openxmlformats.org/officeDocument/2006/relationships/tags" Target="../tags/tag9.xml"/><Relationship Id="rId8" Type="http://schemas.openxmlformats.org/officeDocument/2006/relationships/customXml" Target="../../customXml/item3.xml"/><Relationship Id="rId3" Type="http://schemas.openxmlformats.org/officeDocument/2006/relationships/customXml" Target="../../customXml/item6.xml"/></Relationships>
</file>

<file path=ppt/slides/_rels/slide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58.jpeg"/><Relationship Id="rId7" Type="http://schemas.openxmlformats.org/officeDocument/2006/relationships/image" Target="../media/image64.png"/><Relationship Id="rId12" Type="http://schemas.openxmlformats.org/officeDocument/2006/relationships/image" Target="../media/image69.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134.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C786-7D1A-95BF-671B-B5908806BAD6}"/>
              </a:ext>
            </a:extLst>
          </p:cNvPr>
          <p:cNvSpPr>
            <a:spLocks noGrp="1"/>
          </p:cNvSpPr>
          <p:nvPr>
            <p:ph type="title"/>
          </p:nvPr>
        </p:nvSpPr>
        <p:spPr/>
        <p:txBody>
          <a:bodyPr/>
          <a:lstStyle/>
          <a:p>
            <a:r>
              <a:rPr lang="en-GB" dirty="0"/>
              <a:t>Azure Data Manager for Energy</a:t>
            </a:r>
          </a:p>
        </p:txBody>
      </p:sp>
      <p:sp>
        <p:nvSpPr>
          <p:cNvPr id="3" name="Text Placeholder 2">
            <a:extLst>
              <a:ext uri="{FF2B5EF4-FFF2-40B4-BE49-F238E27FC236}">
                <a16:creationId xmlns:a16="http://schemas.microsoft.com/office/drawing/2014/main" id="{EE6C1AD8-5374-4895-C49B-4553ED1AE1AF}"/>
              </a:ext>
            </a:extLst>
          </p:cNvPr>
          <p:cNvSpPr>
            <a:spLocks noGrp="1"/>
          </p:cNvSpPr>
          <p:nvPr>
            <p:ph type="body" sz="quarter" idx="12"/>
          </p:nvPr>
        </p:nvSpPr>
        <p:spPr>
          <a:xfrm>
            <a:off x="584200" y="3962400"/>
            <a:ext cx="9144000" cy="276999"/>
          </a:xfrm>
        </p:spPr>
        <p:txBody>
          <a:bodyPr/>
          <a:lstStyle/>
          <a:p>
            <a:endParaRPr lang="en-GB" sz="1800" dirty="0"/>
          </a:p>
        </p:txBody>
      </p:sp>
    </p:spTree>
    <p:extLst>
      <p:ext uri="{BB962C8B-B14F-4D97-AF65-F5344CB8AC3E}">
        <p14:creationId xmlns:p14="http://schemas.microsoft.com/office/powerpoint/2010/main" val="141950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DCEBA44F-7889-86D1-F857-75891194E674}"/>
              </a:ext>
            </a:extLst>
          </p:cNvPr>
          <p:cNvGrpSpPr/>
          <p:nvPr/>
        </p:nvGrpSpPr>
        <p:grpSpPr>
          <a:xfrm>
            <a:off x="0" y="-1"/>
            <a:ext cx="12192000" cy="1587501"/>
            <a:chOff x="0" y="-1"/>
            <a:chExt cx="12192000" cy="1587501"/>
          </a:xfrm>
        </p:grpSpPr>
        <p:pic>
          <p:nvPicPr>
            <p:cNvPr id="136" name="Picture 135">
              <a:extLst>
                <a:ext uri="{FF2B5EF4-FFF2-40B4-BE49-F238E27FC236}">
                  <a16:creationId xmlns:a16="http://schemas.microsoft.com/office/drawing/2014/main" id="{43AE643A-1A6F-922F-6330-38DFF77AC914}"/>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37" name="Rectangle 136">
              <a:extLst>
                <a:ext uri="{FF2B5EF4-FFF2-40B4-BE49-F238E27FC236}">
                  <a16:creationId xmlns:a16="http://schemas.microsoft.com/office/drawing/2014/main" id="{A9CBDF52-08C7-D6D3-64BA-BD2814B73506}"/>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832B8C0-9A87-B05B-4B95-AB530B78EE15}"/>
              </a:ext>
            </a:extLst>
          </p:cNvPr>
          <p:cNvSpPr/>
          <p:nvPr/>
        </p:nvSpPr>
        <p:spPr bwMode="auto">
          <a:xfrm>
            <a:off x="293688" y="2159000"/>
            <a:ext cx="11604625" cy="41100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0656" y="479452"/>
            <a:ext cx="9943082" cy="492443"/>
          </a:xfrm>
        </p:spPr>
        <p:txBody>
          <a:bodyPr/>
          <a:lstStyle/>
          <a:p>
            <a:r>
              <a:rPr lang="en-US" sz="3200" dirty="0">
                <a:solidFill>
                  <a:schemeClr val="bg1"/>
                </a:solidFill>
                <a:cs typeface="Segoe UI"/>
              </a:rPr>
              <a:t>Azure Data Manager for Energy</a:t>
            </a:r>
          </a:p>
        </p:txBody>
      </p:sp>
      <p:sp>
        <p:nvSpPr>
          <p:cNvPr id="68" name="Rectangle 67">
            <a:extLst>
              <a:ext uri="{FF2B5EF4-FFF2-40B4-BE49-F238E27FC236}">
                <a16:creationId xmlns:a16="http://schemas.microsoft.com/office/drawing/2014/main" id="{0428CCC1-45D4-2C5E-A33E-1ED9DD18F7D8}"/>
              </a:ext>
              <a:ext uri="{C183D7F6-B498-43B3-948B-1728B52AA6E4}">
                <adec:decorative xmlns:adec="http://schemas.microsoft.com/office/drawing/2017/decorative" val="1"/>
              </a:ext>
            </a:extLst>
          </p:cNvPr>
          <p:cNvSpPr>
            <a:spLocks/>
          </p:cNvSpPr>
          <p:nvPr/>
        </p:nvSpPr>
        <p:spPr bwMode="auto">
          <a:xfrm>
            <a:off x="293687" y="2613819"/>
            <a:ext cx="11604626" cy="3200400"/>
          </a:xfrm>
          <a:prstGeom prst="rect">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cxnSp>
        <p:nvCxnSpPr>
          <p:cNvPr id="79" name="Straight Connector 78">
            <a:extLst>
              <a:ext uri="{FF2B5EF4-FFF2-40B4-BE49-F238E27FC236}">
                <a16:creationId xmlns:a16="http://schemas.microsoft.com/office/drawing/2014/main" id="{1E0CCDD1-5A8A-D0BC-30C4-ADC79581C4DC}"/>
              </a:ext>
              <a:ext uri="{C183D7F6-B498-43B3-948B-1728B52AA6E4}">
                <adec:decorative xmlns:adec="http://schemas.microsoft.com/office/drawing/2017/decorative" val="1"/>
              </a:ext>
            </a:extLst>
          </p:cNvPr>
          <p:cNvCxnSpPr>
            <a:cxnSpLocks/>
          </p:cNvCxnSpPr>
          <p:nvPr/>
        </p:nvCxnSpPr>
        <p:spPr>
          <a:xfrm>
            <a:off x="293687" y="5434127"/>
            <a:ext cx="11604626" cy="0"/>
          </a:xfrm>
          <a:prstGeom prst="line">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BB0DD5F6-8489-9002-4E7D-0C3C03ACB28D}"/>
              </a:ext>
              <a:ext uri="{C183D7F6-B498-43B3-948B-1728B52AA6E4}">
                <adec:decorative xmlns:adec="http://schemas.microsoft.com/office/drawing/2017/decorative" val="1"/>
              </a:ext>
            </a:extLst>
          </p:cNvPr>
          <p:cNvSpPr/>
          <p:nvPr/>
        </p:nvSpPr>
        <p:spPr bwMode="auto">
          <a:xfrm>
            <a:off x="2077655" y="5369040"/>
            <a:ext cx="130174" cy="130174"/>
          </a:xfrm>
          <a:prstGeom prst="ellipse">
            <a:avLst/>
          </a:prstGeom>
          <a:solidFill>
            <a:schemeClr val="tx2"/>
          </a:solidFill>
          <a:ln>
            <a:solidFill>
              <a:schemeClr val="bg1">
                <a:lumMod val="9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1" name="Oval 80">
            <a:extLst>
              <a:ext uri="{FF2B5EF4-FFF2-40B4-BE49-F238E27FC236}">
                <a16:creationId xmlns:a16="http://schemas.microsoft.com/office/drawing/2014/main" id="{5D326582-F1ED-5B00-72F4-CA2C1807646B}"/>
              </a:ext>
              <a:ext uri="{C183D7F6-B498-43B3-948B-1728B52AA6E4}">
                <adec:decorative xmlns:adec="http://schemas.microsoft.com/office/drawing/2017/decorative" val="1"/>
              </a:ext>
            </a:extLst>
          </p:cNvPr>
          <p:cNvSpPr/>
          <p:nvPr/>
        </p:nvSpPr>
        <p:spPr bwMode="auto">
          <a:xfrm>
            <a:off x="5893754" y="5369040"/>
            <a:ext cx="130174" cy="130174"/>
          </a:xfrm>
          <a:prstGeom prst="ellipse">
            <a:avLst/>
          </a:prstGeom>
          <a:solidFill>
            <a:schemeClr val="tx2"/>
          </a:solidFill>
          <a:ln>
            <a:solidFill>
              <a:schemeClr val="bg1">
                <a:lumMod val="9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2" name="Oval 81">
            <a:extLst>
              <a:ext uri="{FF2B5EF4-FFF2-40B4-BE49-F238E27FC236}">
                <a16:creationId xmlns:a16="http://schemas.microsoft.com/office/drawing/2014/main" id="{C2B4DFA4-DC6B-DF65-DEC2-60FB5FC03763}"/>
              </a:ext>
              <a:ext uri="{C183D7F6-B498-43B3-948B-1728B52AA6E4}">
                <adec:decorative xmlns:adec="http://schemas.microsoft.com/office/drawing/2017/decorative" val="1"/>
              </a:ext>
            </a:extLst>
          </p:cNvPr>
          <p:cNvSpPr/>
          <p:nvPr/>
        </p:nvSpPr>
        <p:spPr bwMode="auto">
          <a:xfrm>
            <a:off x="9848534" y="5369040"/>
            <a:ext cx="130174" cy="130174"/>
          </a:xfrm>
          <a:prstGeom prst="ellipse">
            <a:avLst/>
          </a:prstGeom>
          <a:solidFill>
            <a:schemeClr val="tx2"/>
          </a:solidFill>
          <a:ln>
            <a:solidFill>
              <a:schemeClr val="bg1">
                <a:lumMod val="9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131" name="Group 130">
            <a:extLst>
              <a:ext uri="{FF2B5EF4-FFF2-40B4-BE49-F238E27FC236}">
                <a16:creationId xmlns:a16="http://schemas.microsoft.com/office/drawing/2014/main" id="{147EC1B7-6350-DDA9-9EF2-417D43A9602A}"/>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8BA5A0FF-DDC5-C929-3E96-27F6D630C581}"/>
                </a:ext>
              </a:extLst>
            </p:cNvPr>
            <p:cNvGrpSpPr/>
            <p:nvPr/>
          </p:nvGrpSpPr>
          <p:grpSpPr>
            <a:xfrm>
              <a:off x="843702" y="587100"/>
              <a:ext cx="254054" cy="232642"/>
              <a:chOff x="5781960" y="3138487"/>
              <a:chExt cx="631792" cy="578548"/>
            </a:xfrm>
          </p:grpSpPr>
          <p:sp>
            <p:nvSpPr>
              <p:cNvPr id="113" name="Freeform: Shape 112">
                <a:extLst>
                  <a:ext uri="{FF2B5EF4-FFF2-40B4-BE49-F238E27FC236}">
                    <a16:creationId xmlns:a16="http://schemas.microsoft.com/office/drawing/2014/main" id="{A9B38FF3-B622-A1BC-DBC1-D38E00B40BB4}"/>
                  </a:ext>
                </a:extLst>
              </p:cNvPr>
              <p:cNvSpPr/>
              <p:nvPr/>
            </p:nvSpPr>
            <p:spPr>
              <a:xfrm>
                <a:off x="5882068" y="3138487"/>
                <a:ext cx="111252" cy="111252"/>
              </a:xfrm>
              <a:custGeom>
                <a:avLst/>
                <a:gdLst>
                  <a:gd name="connsiteX0" fmla="*/ 111252 w 111252"/>
                  <a:gd name="connsiteY0" fmla="*/ 55626 h 111252"/>
                  <a:gd name="connsiteX1" fmla="*/ 55626 w 111252"/>
                  <a:gd name="connsiteY1" fmla="*/ 111252 h 111252"/>
                  <a:gd name="connsiteX2" fmla="*/ 0 w 111252"/>
                  <a:gd name="connsiteY2" fmla="*/ 55626 h 111252"/>
                  <a:gd name="connsiteX3" fmla="*/ 55626 w 111252"/>
                  <a:gd name="connsiteY3" fmla="*/ 0 h 111252"/>
                  <a:gd name="connsiteX4" fmla="*/ 111252 w 111252"/>
                  <a:gd name="connsiteY4" fmla="*/ 55626 h 1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 h="111252">
                    <a:moveTo>
                      <a:pt x="111252" y="55626"/>
                    </a:moveTo>
                    <a:cubicBezTo>
                      <a:pt x="111252" y="86347"/>
                      <a:pt x="86347" y="111252"/>
                      <a:pt x="55626" y="111252"/>
                    </a:cubicBezTo>
                    <a:cubicBezTo>
                      <a:pt x="24905" y="111252"/>
                      <a:pt x="0" y="86347"/>
                      <a:pt x="0" y="55626"/>
                    </a:cubicBezTo>
                    <a:cubicBezTo>
                      <a:pt x="0" y="24905"/>
                      <a:pt x="24905" y="0"/>
                      <a:pt x="55626" y="0"/>
                    </a:cubicBezTo>
                    <a:cubicBezTo>
                      <a:pt x="86347" y="0"/>
                      <a:pt x="111252" y="24905"/>
                      <a:pt x="111252" y="55626"/>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4" name="Freeform: Shape 113">
                <a:extLst>
                  <a:ext uri="{FF2B5EF4-FFF2-40B4-BE49-F238E27FC236}">
                    <a16:creationId xmlns:a16="http://schemas.microsoft.com/office/drawing/2014/main" id="{1A8512E9-7871-B929-A2FE-936C5D91003C}"/>
                  </a:ext>
                </a:extLst>
              </p:cNvPr>
              <p:cNvSpPr/>
              <p:nvPr/>
            </p:nvSpPr>
            <p:spPr>
              <a:xfrm>
                <a:off x="5781960" y="3451669"/>
                <a:ext cx="62388" cy="265366"/>
              </a:xfrm>
              <a:custGeom>
                <a:avLst/>
                <a:gdLst>
                  <a:gd name="connsiteX0" fmla="*/ 0 w 62388"/>
                  <a:gd name="connsiteY0" fmla="*/ 0 h 265366"/>
                  <a:gd name="connsiteX1" fmla="*/ 0 w 62388"/>
                  <a:gd name="connsiteY1" fmla="*/ 241840 h 265366"/>
                  <a:gd name="connsiteX2" fmla="*/ 23527 w 62388"/>
                  <a:gd name="connsiteY2" fmla="*/ 265367 h 265366"/>
                  <a:gd name="connsiteX3" fmla="*/ 23527 w 62388"/>
                  <a:gd name="connsiteY3" fmla="*/ 265367 h 265366"/>
                  <a:gd name="connsiteX4" fmla="*/ 46863 w 62388"/>
                  <a:gd name="connsiteY4" fmla="*/ 244507 h 265366"/>
                  <a:gd name="connsiteX5" fmla="*/ 62389 w 62388"/>
                  <a:gd name="connsiteY5" fmla="*/ 105251 h 26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88" h="265366">
                    <a:moveTo>
                      <a:pt x="0" y="0"/>
                    </a:moveTo>
                    <a:lnTo>
                      <a:pt x="0" y="241840"/>
                    </a:lnTo>
                    <a:cubicBezTo>
                      <a:pt x="0" y="254794"/>
                      <a:pt x="10478" y="265367"/>
                      <a:pt x="23527" y="265367"/>
                    </a:cubicBezTo>
                    <a:lnTo>
                      <a:pt x="23527" y="265367"/>
                    </a:lnTo>
                    <a:cubicBezTo>
                      <a:pt x="35528" y="265367"/>
                      <a:pt x="45530" y="256413"/>
                      <a:pt x="46863" y="244507"/>
                    </a:cubicBezTo>
                    <a:lnTo>
                      <a:pt x="62389" y="105251"/>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5" name="Freeform: Shape 114">
                <a:extLst>
                  <a:ext uri="{FF2B5EF4-FFF2-40B4-BE49-F238E27FC236}">
                    <a16:creationId xmlns:a16="http://schemas.microsoft.com/office/drawing/2014/main" id="{291CD026-5D1B-C7B8-08B7-78CCA66D2312}"/>
                  </a:ext>
                </a:extLst>
              </p:cNvPr>
              <p:cNvSpPr/>
              <p:nvPr/>
            </p:nvSpPr>
            <p:spPr>
              <a:xfrm>
                <a:off x="5781960" y="3286889"/>
                <a:ext cx="280778" cy="430051"/>
              </a:xfrm>
              <a:custGeom>
                <a:avLst/>
                <a:gdLst>
                  <a:gd name="connsiteX0" fmla="*/ 266986 w 280778"/>
                  <a:gd name="connsiteY0" fmla="*/ 62958 h 430051"/>
                  <a:gd name="connsiteX1" fmla="*/ 155734 w 280778"/>
                  <a:gd name="connsiteY1" fmla="*/ 7332 h 430051"/>
                  <a:gd name="connsiteX2" fmla="*/ 155734 w 280778"/>
                  <a:gd name="connsiteY2" fmla="*/ 7332 h 430051"/>
                  <a:gd name="connsiteX3" fmla="*/ 18479 w 280778"/>
                  <a:gd name="connsiteY3" fmla="*/ 79817 h 430051"/>
                  <a:gd name="connsiteX4" fmla="*/ 0 w 280778"/>
                  <a:gd name="connsiteY4" fmla="*/ 163065 h 430051"/>
                  <a:gd name="connsiteX5" fmla="*/ 149162 w 280778"/>
                  <a:gd name="connsiteY5" fmla="*/ 418812 h 430051"/>
                  <a:gd name="connsiteX6" fmla="*/ 168783 w 280778"/>
                  <a:gd name="connsiteY6" fmla="*/ 430051 h 430051"/>
                  <a:gd name="connsiteX7" fmla="*/ 168783 w 280778"/>
                  <a:gd name="connsiteY7" fmla="*/ 430051 h 430051"/>
                  <a:gd name="connsiteX8" fmla="*/ 190310 w 280778"/>
                  <a:gd name="connsiteY8" fmla="*/ 400238 h 430051"/>
                  <a:gd name="connsiteX9" fmla="*/ 111252 w 280778"/>
                  <a:gd name="connsiteY9" fmla="*/ 163065 h 430051"/>
                  <a:gd name="connsiteX10" fmla="*/ 133541 w 280778"/>
                  <a:gd name="connsiteY10" fmla="*/ 74102 h 430051"/>
                  <a:gd name="connsiteX11" fmla="*/ 246602 w 280778"/>
                  <a:gd name="connsiteY11" fmla="*/ 111821 h 430051"/>
                  <a:gd name="connsiteX12" fmla="*/ 276701 w 280778"/>
                  <a:gd name="connsiteY12" fmla="*/ 99343 h 430051"/>
                  <a:gd name="connsiteX13" fmla="*/ 278130 w 280778"/>
                  <a:gd name="connsiteY13" fmla="*/ 96390 h 430051"/>
                  <a:gd name="connsiteX14" fmla="*/ 278130 w 280778"/>
                  <a:gd name="connsiteY14" fmla="*/ 96390 h 430051"/>
                  <a:gd name="connsiteX15" fmla="*/ 266986 w 280778"/>
                  <a:gd name="connsiteY15" fmla="*/ 62958 h 43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778" h="430051">
                    <a:moveTo>
                      <a:pt x="266986" y="62958"/>
                    </a:moveTo>
                    <a:lnTo>
                      <a:pt x="155734" y="7332"/>
                    </a:lnTo>
                    <a:lnTo>
                      <a:pt x="155734" y="7332"/>
                    </a:lnTo>
                    <a:cubicBezTo>
                      <a:pt x="97441" y="-16005"/>
                      <a:pt x="32099" y="18571"/>
                      <a:pt x="18479" y="79817"/>
                    </a:cubicBezTo>
                    <a:lnTo>
                      <a:pt x="0" y="163065"/>
                    </a:lnTo>
                    <a:lnTo>
                      <a:pt x="149162" y="418812"/>
                    </a:lnTo>
                    <a:cubicBezTo>
                      <a:pt x="153257" y="425765"/>
                      <a:pt x="160687" y="430051"/>
                      <a:pt x="168783" y="430051"/>
                    </a:cubicBezTo>
                    <a:lnTo>
                      <a:pt x="168783" y="430051"/>
                    </a:lnTo>
                    <a:cubicBezTo>
                      <a:pt x="184309" y="430051"/>
                      <a:pt x="195167" y="414906"/>
                      <a:pt x="190310" y="400238"/>
                    </a:cubicBezTo>
                    <a:lnTo>
                      <a:pt x="111252" y="163065"/>
                    </a:lnTo>
                    <a:lnTo>
                      <a:pt x="133541" y="74102"/>
                    </a:lnTo>
                    <a:lnTo>
                      <a:pt x="246602" y="111821"/>
                    </a:lnTo>
                    <a:cubicBezTo>
                      <a:pt x="258318" y="115726"/>
                      <a:pt x="271177" y="110392"/>
                      <a:pt x="276701" y="99343"/>
                    </a:cubicBezTo>
                    <a:lnTo>
                      <a:pt x="278130" y="96390"/>
                    </a:lnTo>
                    <a:lnTo>
                      <a:pt x="278130" y="96390"/>
                    </a:lnTo>
                    <a:cubicBezTo>
                      <a:pt x="284321" y="84103"/>
                      <a:pt x="279273" y="69149"/>
                      <a:pt x="266986" y="62958"/>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6" name="Freeform: Shape 115">
                <a:extLst>
                  <a:ext uri="{FF2B5EF4-FFF2-40B4-BE49-F238E27FC236}">
                    <a16:creationId xmlns:a16="http://schemas.microsoft.com/office/drawing/2014/main" id="{B8AFCE60-E525-F4DE-AD68-8134C94C1712}"/>
                  </a:ext>
                </a:extLst>
              </p:cNvPr>
              <p:cNvSpPr/>
              <p:nvPr/>
            </p:nvSpPr>
            <p:spPr>
              <a:xfrm>
                <a:off x="6062757" y="3377469"/>
                <a:ext cx="150971" cy="306419"/>
              </a:xfrm>
              <a:custGeom>
                <a:avLst/>
                <a:gdLst>
                  <a:gd name="connsiteX0" fmla="*/ 0 w 150971"/>
                  <a:gd name="connsiteY0" fmla="*/ 0 h 306419"/>
                  <a:gd name="connsiteX1" fmla="*/ 21622 w 150971"/>
                  <a:gd name="connsiteY1" fmla="*/ 8001 h 306419"/>
                  <a:gd name="connsiteX2" fmla="*/ 150971 w 150971"/>
                  <a:gd name="connsiteY2" fmla="*/ 306419 h 306419"/>
                </a:gdLst>
                <a:ahLst/>
                <a:cxnLst>
                  <a:cxn ang="0">
                    <a:pos x="connsiteX0" y="connsiteY0"/>
                  </a:cxn>
                  <a:cxn ang="0">
                    <a:pos x="connsiteX1" y="connsiteY1"/>
                  </a:cxn>
                  <a:cxn ang="0">
                    <a:pos x="connsiteX2" y="connsiteY2"/>
                  </a:cxn>
                </a:cxnLst>
                <a:rect l="l" t="t" r="r" b="b"/>
                <a:pathLst>
                  <a:path w="150971" h="306419">
                    <a:moveTo>
                      <a:pt x="0" y="0"/>
                    </a:moveTo>
                    <a:lnTo>
                      <a:pt x="21622" y="8001"/>
                    </a:lnTo>
                    <a:lnTo>
                      <a:pt x="150971" y="30641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7" name="Freeform: Shape 116">
                <a:extLst>
                  <a:ext uri="{FF2B5EF4-FFF2-40B4-BE49-F238E27FC236}">
                    <a16:creationId xmlns:a16="http://schemas.microsoft.com/office/drawing/2014/main" id="{4D564202-29DF-E30D-E9E1-6FF79993A558}"/>
                  </a:ext>
                </a:extLst>
              </p:cNvPr>
              <p:cNvSpPr/>
              <p:nvPr/>
            </p:nvSpPr>
            <p:spPr>
              <a:xfrm>
                <a:off x="6213633" y="3646551"/>
                <a:ext cx="68389" cy="68389"/>
              </a:xfrm>
              <a:custGeom>
                <a:avLst/>
                <a:gdLst>
                  <a:gd name="connsiteX0" fmla="*/ 68389 w 68389"/>
                  <a:gd name="connsiteY0" fmla="*/ 34195 h 68389"/>
                  <a:gd name="connsiteX1" fmla="*/ 34195 w 68389"/>
                  <a:gd name="connsiteY1" fmla="*/ 68390 h 68389"/>
                  <a:gd name="connsiteX2" fmla="*/ 0 w 68389"/>
                  <a:gd name="connsiteY2" fmla="*/ 34195 h 68389"/>
                  <a:gd name="connsiteX3" fmla="*/ 34195 w 68389"/>
                  <a:gd name="connsiteY3" fmla="*/ 0 h 68389"/>
                  <a:gd name="connsiteX4" fmla="*/ 68389 w 68389"/>
                  <a:gd name="connsiteY4" fmla="*/ 34195 h 68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89" h="68389">
                    <a:moveTo>
                      <a:pt x="68389" y="34195"/>
                    </a:moveTo>
                    <a:cubicBezTo>
                      <a:pt x="68389" y="53080"/>
                      <a:pt x="53080" y="68390"/>
                      <a:pt x="34195" y="68390"/>
                    </a:cubicBezTo>
                    <a:cubicBezTo>
                      <a:pt x="15310" y="68390"/>
                      <a:pt x="0" y="53080"/>
                      <a:pt x="0" y="34195"/>
                    </a:cubicBezTo>
                    <a:cubicBezTo>
                      <a:pt x="0" y="15310"/>
                      <a:pt x="15309" y="0"/>
                      <a:pt x="34195" y="0"/>
                    </a:cubicBezTo>
                    <a:cubicBezTo>
                      <a:pt x="53080" y="0"/>
                      <a:pt x="68389" y="15309"/>
                      <a:pt x="68389" y="341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8" name="Freeform: Shape 117">
                <a:extLst>
                  <a:ext uri="{FF2B5EF4-FFF2-40B4-BE49-F238E27FC236}">
                    <a16:creationId xmlns:a16="http://schemas.microsoft.com/office/drawing/2014/main" id="{6B13D770-386E-F66C-5E49-CA99FA671095}"/>
                  </a:ext>
                </a:extLst>
              </p:cNvPr>
              <p:cNvSpPr/>
              <p:nvPr/>
            </p:nvSpPr>
            <p:spPr>
              <a:xfrm>
                <a:off x="6232492" y="3572732"/>
                <a:ext cx="181260" cy="77342"/>
              </a:xfrm>
              <a:custGeom>
                <a:avLst/>
                <a:gdLst>
                  <a:gd name="connsiteX0" fmla="*/ 181261 w 181260"/>
                  <a:gd name="connsiteY0" fmla="*/ 0 h 77342"/>
                  <a:gd name="connsiteX1" fmla="*/ 0 w 181260"/>
                  <a:gd name="connsiteY1" fmla="*/ 77343 h 77342"/>
                </a:gdLst>
                <a:ahLst/>
                <a:cxnLst>
                  <a:cxn ang="0">
                    <a:pos x="connsiteX0" y="connsiteY0"/>
                  </a:cxn>
                  <a:cxn ang="0">
                    <a:pos x="connsiteX1" y="connsiteY1"/>
                  </a:cxn>
                </a:cxnLst>
                <a:rect l="l" t="t" r="r" b="b"/>
                <a:pathLst>
                  <a:path w="181260" h="77342">
                    <a:moveTo>
                      <a:pt x="181261" y="0"/>
                    </a:moveTo>
                    <a:lnTo>
                      <a:pt x="0" y="77343"/>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9" name="Freeform: Shape 118">
                <a:extLst>
                  <a:ext uri="{FF2B5EF4-FFF2-40B4-BE49-F238E27FC236}">
                    <a16:creationId xmlns:a16="http://schemas.microsoft.com/office/drawing/2014/main" id="{3834B3FC-EC5A-B421-C146-35680BFC315D}"/>
                  </a:ext>
                </a:extLst>
              </p:cNvPr>
              <p:cNvSpPr/>
              <p:nvPr/>
            </p:nvSpPr>
            <p:spPr>
              <a:xfrm>
                <a:off x="6151911" y="3459861"/>
                <a:ext cx="239172" cy="122872"/>
              </a:xfrm>
              <a:custGeom>
                <a:avLst/>
                <a:gdLst>
                  <a:gd name="connsiteX0" fmla="*/ 0 w 239172"/>
                  <a:gd name="connsiteY0" fmla="*/ 80296 h 122872"/>
                  <a:gd name="connsiteX1" fmla="*/ 186214 w 239172"/>
                  <a:gd name="connsiteY1" fmla="*/ 0 h 122872"/>
                  <a:gd name="connsiteX2" fmla="*/ 239173 w 239172"/>
                  <a:gd name="connsiteY2" fmla="*/ 122872 h 122872"/>
                </a:gdLst>
                <a:ahLst/>
                <a:cxnLst>
                  <a:cxn ang="0">
                    <a:pos x="connsiteX0" y="connsiteY0"/>
                  </a:cxn>
                  <a:cxn ang="0">
                    <a:pos x="connsiteX1" y="connsiteY1"/>
                  </a:cxn>
                  <a:cxn ang="0">
                    <a:pos x="connsiteX2" y="connsiteY2"/>
                  </a:cxn>
                </a:cxnLst>
                <a:rect l="l" t="t" r="r" b="b"/>
                <a:pathLst>
                  <a:path w="239172" h="122872">
                    <a:moveTo>
                      <a:pt x="0" y="80296"/>
                    </a:moveTo>
                    <a:lnTo>
                      <a:pt x="186214" y="0"/>
                    </a:lnTo>
                    <a:lnTo>
                      <a:pt x="239173" y="122872"/>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20" name="Freeform: Shape 119">
                <a:extLst>
                  <a:ext uri="{FF2B5EF4-FFF2-40B4-BE49-F238E27FC236}">
                    <a16:creationId xmlns:a16="http://schemas.microsoft.com/office/drawing/2014/main" id="{CB56107B-4A41-8227-6B93-18216883B47F}"/>
                  </a:ext>
                </a:extLst>
              </p:cNvPr>
              <p:cNvSpPr/>
              <p:nvPr/>
            </p:nvSpPr>
            <p:spPr>
              <a:xfrm>
                <a:off x="6111239" y="3392043"/>
                <a:ext cx="177355" cy="91058"/>
              </a:xfrm>
              <a:custGeom>
                <a:avLst/>
                <a:gdLst>
                  <a:gd name="connsiteX0" fmla="*/ 0 w 177355"/>
                  <a:gd name="connsiteY0" fmla="*/ 59531 h 91058"/>
                  <a:gd name="connsiteX1" fmla="*/ 138113 w 177355"/>
                  <a:gd name="connsiteY1" fmla="*/ 0 h 91058"/>
                  <a:gd name="connsiteX2" fmla="*/ 177356 w 177355"/>
                  <a:gd name="connsiteY2" fmla="*/ 91059 h 91058"/>
                </a:gdLst>
                <a:ahLst/>
                <a:cxnLst>
                  <a:cxn ang="0">
                    <a:pos x="connsiteX0" y="connsiteY0"/>
                  </a:cxn>
                  <a:cxn ang="0">
                    <a:pos x="connsiteX1" y="connsiteY1"/>
                  </a:cxn>
                  <a:cxn ang="0">
                    <a:pos x="connsiteX2" y="connsiteY2"/>
                  </a:cxn>
                </a:cxnLst>
                <a:rect l="l" t="t" r="r" b="b"/>
                <a:pathLst>
                  <a:path w="177355" h="91058">
                    <a:moveTo>
                      <a:pt x="0" y="59531"/>
                    </a:moveTo>
                    <a:lnTo>
                      <a:pt x="138113" y="0"/>
                    </a:lnTo>
                    <a:lnTo>
                      <a:pt x="177356" y="9105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89" name="TextBox 88">
            <a:extLst>
              <a:ext uri="{FF2B5EF4-FFF2-40B4-BE49-F238E27FC236}">
                <a16:creationId xmlns:a16="http://schemas.microsoft.com/office/drawing/2014/main" id="{F3AFDDA4-BC97-D1E6-B471-25DF3213830C}"/>
              </a:ext>
            </a:extLst>
          </p:cNvPr>
          <p:cNvSpPr txBox="1"/>
          <p:nvPr/>
        </p:nvSpPr>
        <p:spPr>
          <a:xfrm>
            <a:off x="1033968" y="4468113"/>
            <a:ext cx="2217548" cy="673518"/>
          </a:xfrm>
          <a:prstGeom prst="rect">
            <a:avLst/>
          </a:prstGeom>
          <a:noFill/>
        </p:spPr>
        <p:txBody>
          <a:bodyPr wrap="square" lIns="0" tIns="0" rIns="0" bIns="0" anchor="t">
            <a:spAutoFit/>
          </a:bodyPr>
          <a:lstStyle/>
          <a:p>
            <a:pPr marR="0" lvl="0" algn="ctr" defTabSz="914367">
              <a:lnSpc>
                <a:spcPct val="107000"/>
              </a:lnSpc>
              <a:spcBef>
                <a:spcPts val="0"/>
              </a:spcBef>
              <a:spcAft>
                <a:spcPts val="800"/>
              </a:spcAft>
              <a:defRPr/>
            </a:pPr>
            <a:r>
              <a:rPr lang="en-US" b="1" dirty="0">
                <a:solidFill>
                  <a:schemeClr val="bg1"/>
                </a:solidFill>
                <a:latin typeface="+mj-lt"/>
              </a:rPr>
              <a:t>Fully Managed</a:t>
            </a:r>
          </a:p>
          <a:p>
            <a:pPr marR="0" lvl="0" algn="ctr" defTabSz="914367">
              <a:lnSpc>
                <a:spcPct val="107000"/>
              </a:lnSpc>
              <a:spcBef>
                <a:spcPts val="0"/>
              </a:spcBef>
              <a:spcAft>
                <a:spcPts val="800"/>
              </a:spcAft>
              <a:defRPr/>
            </a:pPr>
            <a:r>
              <a:rPr lang="en-US" b="1" dirty="0">
                <a:solidFill>
                  <a:schemeClr val="bg1"/>
                </a:solidFill>
                <a:latin typeface="+mj-lt"/>
              </a:rPr>
              <a:t>OSDU Data Platform</a:t>
            </a:r>
          </a:p>
        </p:txBody>
      </p:sp>
      <p:grpSp>
        <p:nvGrpSpPr>
          <p:cNvPr id="123" name="Group 122">
            <a:extLst>
              <a:ext uri="{FF2B5EF4-FFF2-40B4-BE49-F238E27FC236}">
                <a16:creationId xmlns:a16="http://schemas.microsoft.com/office/drawing/2014/main" id="{178FAFCC-F809-32DB-5B66-6552B0681E9A}"/>
              </a:ext>
            </a:extLst>
          </p:cNvPr>
          <p:cNvGrpSpPr/>
          <p:nvPr/>
        </p:nvGrpSpPr>
        <p:grpSpPr>
          <a:xfrm>
            <a:off x="1683728" y="3335156"/>
            <a:ext cx="918029" cy="918029"/>
            <a:chOff x="1682206" y="3335156"/>
            <a:chExt cx="918029" cy="918029"/>
          </a:xfrm>
        </p:grpSpPr>
        <p:grpSp>
          <p:nvGrpSpPr>
            <p:cNvPr id="83" name="Group 82">
              <a:extLst>
                <a:ext uri="{FF2B5EF4-FFF2-40B4-BE49-F238E27FC236}">
                  <a16:creationId xmlns:a16="http://schemas.microsoft.com/office/drawing/2014/main" id="{FC0E5D18-DFC4-086A-477F-7C9792A139E3}"/>
                </a:ext>
                <a:ext uri="{C183D7F6-B498-43B3-948B-1728B52AA6E4}">
                  <adec:decorative xmlns:adec="http://schemas.microsoft.com/office/drawing/2017/decorative" val="1"/>
                </a:ext>
              </a:extLst>
            </p:cNvPr>
            <p:cNvGrpSpPr/>
            <p:nvPr/>
          </p:nvGrpSpPr>
          <p:grpSpPr>
            <a:xfrm>
              <a:off x="1682206" y="3335156"/>
              <a:ext cx="918029" cy="918029"/>
              <a:chOff x="1806031" y="2000513"/>
              <a:chExt cx="1219198" cy="1219198"/>
            </a:xfrm>
          </p:grpSpPr>
          <p:sp>
            <p:nvSpPr>
              <p:cNvPr id="84" name="Arc 83">
                <a:extLst>
                  <a:ext uri="{FF2B5EF4-FFF2-40B4-BE49-F238E27FC236}">
                    <a16:creationId xmlns:a16="http://schemas.microsoft.com/office/drawing/2014/main" id="{B9F7FCF2-F62B-4BAA-289A-A3303EB46565}"/>
                  </a:ext>
                </a:extLst>
              </p:cNvPr>
              <p:cNvSpPr/>
              <p:nvPr/>
            </p:nvSpPr>
            <p:spPr bwMode="auto">
              <a:xfrm>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85" name="Oval 84">
                <a:extLst>
                  <a:ext uri="{FF2B5EF4-FFF2-40B4-BE49-F238E27FC236}">
                    <a16:creationId xmlns:a16="http://schemas.microsoft.com/office/drawing/2014/main" id="{9DBCAF15-71A4-F096-37C1-202502C90C7D}"/>
                  </a:ext>
                </a:extLst>
              </p:cNvPr>
              <p:cNvSpPr>
                <a:spLocks/>
              </p:cNvSpPr>
              <p:nvPr/>
            </p:nvSpPr>
            <p:spPr bwMode="auto">
              <a:xfrm>
                <a:off x="1942061" y="2136543"/>
                <a:ext cx="947138" cy="947138"/>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86" name="Arc 85">
                <a:extLst>
                  <a:ext uri="{FF2B5EF4-FFF2-40B4-BE49-F238E27FC236}">
                    <a16:creationId xmlns:a16="http://schemas.microsoft.com/office/drawing/2014/main" id="{7EB7F92F-C413-159F-B1DB-FBFE908E86E1}"/>
                  </a:ext>
                </a:extLst>
              </p:cNvPr>
              <p:cNvSpPr/>
              <p:nvPr/>
            </p:nvSpPr>
            <p:spPr bwMode="auto">
              <a:xfrm flipH="1">
                <a:off x="1806031" y="2000513"/>
                <a:ext cx="1219198" cy="1219198"/>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87" name="Arc 86">
                <a:extLst>
                  <a:ext uri="{FF2B5EF4-FFF2-40B4-BE49-F238E27FC236}">
                    <a16:creationId xmlns:a16="http://schemas.microsoft.com/office/drawing/2014/main" id="{FCACE896-D5C0-65C6-C9A9-9834A8B782C1}"/>
                  </a:ext>
                </a:extLst>
              </p:cNvPr>
              <p:cNvSpPr/>
              <p:nvPr/>
            </p:nvSpPr>
            <p:spPr bwMode="auto">
              <a:xfrm flipH="1" flipV="1">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a:solidFill>
                    <a:schemeClr val="bg1"/>
                  </a:solidFill>
                  <a:ea typeface="Segoe UI" pitchFamily="34" charset="0"/>
                  <a:cs typeface="Segoe UI" pitchFamily="34" charset="0"/>
                </a:endParaRPr>
              </a:p>
            </p:txBody>
          </p:sp>
        </p:grpSp>
        <p:sp>
          <p:nvSpPr>
            <p:cNvPr id="122" name="network_3" title="Icon of a server connected to a network">
              <a:extLst>
                <a:ext uri="{FF2B5EF4-FFF2-40B4-BE49-F238E27FC236}">
                  <a16:creationId xmlns:a16="http://schemas.microsoft.com/office/drawing/2014/main" id="{901F3EC8-B359-C707-C135-40529FF66425}"/>
                </a:ext>
              </a:extLst>
            </p:cNvPr>
            <p:cNvSpPr>
              <a:spLocks noChangeAspect="1" noEditPoints="1"/>
            </p:cNvSpPr>
            <p:nvPr/>
          </p:nvSpPr>
          <p:spPr bwMode="auto">
            <a:xfrm>
              <a:off x="1964990" y="3611290"/>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sp>
        <p:nvSpPr>
          <p:cNvPr id="91" name="TextBox 90">
            <a:extLst>
              <a:ext uri="{FF2B5EF4-FFF2-40B4-BE49-F238E27FC236}">
                <a16:creationId xmlns:a16="http://schemas.microsoft.com/office/drawing/2014/main" id="{18BDC12E-17B8-3002-9D2E-600CBEB9ACEB}"/>
              </a:ext>
            </a:extLst>
          </p:cNvPr>
          <p:cNvSpPr txBox="1"/>
          <p:nvPr/>
        </p:nvSpPr>
        <p:spPr>
          <a:xfrm>
            <a:off x="4947221" y="4455350"/>
            <a:ext cx="2153413" cy="570926"/>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Simple and easy deployments</a:t>
            </a:r>
          </a:p>
        </p:txBody>
      </p:sp>
      <p:grpSp>
        <p:nvGrpSpPr>
          <p:cNvPr id="125" name="Group 124">
            <a:extLst>
              <a:ext uri="{FF2B5EF4-FFF2-40B4-BE49-F238E27FC236}">
                <a16:creationId xmlns:a16="http://schemas.microsoft.com/office/drawing/2014/main" id="{6237DE0A-CB82-A400-D40E-73F1F6FCFBD4}"/>
              </a:ext>
            </a:extLst>
          </p:cNvPr>
          <p:cNvGrpSpPr/>
          <p:nvPr/>
        </p:nvGrpSpPr>
        <p:grpSpPr>
          <a:xfrm>
            <a:off x="5501349" y="3335156"/>
            <a:ext cx="918029" cy="918029"/>
            <a:chOff x="5499827" y="3335156"/>
            <a:chExt cx="918029" cy="918029"/>
          </a:xfrm>
        </p:grpSpPr>
        <p:grpSp>
          <p:nvGrpSpPr>
            <p:cNvPr id="69" name="Group 68">
              <a:extLst>
                <a:ext uri="{FF2B5EF4-FFF2-40B4-BE49-F238E27FC236}">
                  <a16:creationId xmlns:a16="http://schemas.microsoft.com/office/drawing/2014/main" id="{FCEFB082-869A-70A4-7829-8F362BA1433A}"/>
                </a:ext>
                <a:ext uri="{C183D7F6-B498-43B3-948B-1728B52AA6E4}">
                  <adec:decorative xmlns:adec="http://schemas.microsoft.com/office/drawing/2017/decorative" val="1"/>
                </a:ext>
              </a:extLst>
            </p:cNvPr>
            <p:cNvGrpSpPr/>
            <p:nvPr/>
          </p:nvGrpSpPr>
          <p:grpSpPr>
            <a:xfrm>
              <a:off x="5499827" y="3335156"/>
              <a:ext cx="918029" cy="918029"/>
              <a:chOff x="1806031" y="2000513"/>
              <a:chExt cx="1219198" cy="1219198"/>
            </a:xfrm>
          </p:grpSpPr>
          <p:sp>
            <p:nvSpPr>
              <p:cNvPr id="70" name="Arc 69">
                <a:extLst>
                  <a:ext uri="{FF2B5EF4-FFF2-40B4-BE49-F238E27FC236}">
                    <a16:creationId xmlns:a16="http://schemas.microsoft.com/office/drawing/2014/main" id="{D3669348-8220-637D-C29D-17843614020C}"/>
                  </a:ext>
                </a:extLst>
              </p:cNvPr>
              <p:cNvSpPr/>
              <p:nvPr/>
            </p:nvSpPr>
            <p:spPr bwMode="auto">
              <a:xfrm>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1" name="Oval 70">
                <a:extLst>
                  <a:ext uri="{FF2B5EF4-FFF2-40B4-BE49-F238E27FC236}">
                    <a16:creationId xmlns:a16="http://schemas.microsoft.com/office/drawing/2014/main" id="{A33C6CEB-F747-C248-6973-8D6F9FDFAC85}"/>
                  </a:ext>
                </a:extLst>
              </p:cNvPr>
              <p:cNvSpPr>
                <a:spLocks/>
              </p:cNvSpPr>
              <p:nvPr/>
            </p:nvSpPr>
            <p:spPr bwMode="auto">
              <a:xfrm>
                <a:off x="1942061" y="2136543"/>
                <a:ext cx="947138" cy="947138"/>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2" name="Arc 71">
                <a:extLst>
                  <a:ext uri="{FF2B5EF4-FFF2-40B4-BE49-F238E27FC236}">
                    <a16:creationId xmlns:a16="http://schemas.microsoft.com/office/drawing/2014/main" id="{9969BF95-C8E3-B361-1E90-4C7166753028}"/>
                  </a:ext>
                </a:extLst>
              </p:cNvPr>
              <p:cNvSpPr/>
              <p:nvPr/>
            </p:nvSpPr>
            <p:spPr bwMode="auto">
              <a:xfrm flipH="1">
                <a:off x="1806031" y="2000513"/>
                <a:ext cx="1219198" cy="1219198"/>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3" name="Arc 72">
                <a:extLst>
                  <a:ext uri="{FF2B5EF4-FFF2-40B4-BE49-F238E27FC236}">
                    <a16:creationId xmlns:a16="http://schemas.microsoft.com/office/drawing/2014/main" id="{5F0083F9-68CD-F674-C428-75A2CED97FA5}"/>
                  </a:ext>
                </a:extLst>
              </p:cNvPr>
              <p:cNvSpPr/>
              <p:nvPr/>
            </p:nvSpPr>
            <p:spPr bwMode="auto">
              <a:xfrm flipH="1" flipV="1">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grpSp>
        <p:sp>
          <p:nvSpPr>
            <p:cNvPr id="124" name="Touch_E815" title="Icon of a closed hand with one finger pressing a button">
              <a:extLst>
                <a:ext uri="{FF2B5EF4-FFF2-40B4-BE49-F238E27FC236}">
                  <a16:creationId xmlns:a16="http://schemas.microsoft.com/office/drawing/2014/main" id="{E01BF591-22E2-F028-4897-6624FCB1D733}"/>
                </a:ext>
              </a:extLst>
            </p:cNvPr>
            <p:cNvSpPr>
              <a:spLocks noChangeAspect="1" noEditPoints="1"/>
            </p:cNvSpPr>
            <p:nvPr/>
          </p:nvSpPr>
          <p:spPr bwMode="auto">
            <a:xfrm>
              <a:off x="5833708" y="3611290"/>
              <a:ext cx="250266" cy="36576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sp>
        <p:nvSpPr>
          <p:cNvPr id="93" name="TextBox 92">
            <a:extLst>
              <a:ext uri="{FF2B5EF4-FFF2-40B4-BE49-F238E27FC236}">
                <a16:creationId xmlns:a16="http://schemas.microsoft.com/office/drawing/2014/main" id="{FCDB89F8-9B8E-C005-14A5-875F8FDBB179}"/>
              </a:ext>
            </a:extLst>
          </p:cNvPr>
          <p:cNvSpPr txBox="1"/>
          <p:nvPr/>
        </p:nvSpPr>
        <p:spPr>
          <a:xfrm>
            <a:off x="8695499" y="4464411"/>
            <a:ext cx="2566418" cy="274562"/>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Seamless upgrades</a:t>
            </a:r>
          </a:p>
        </p:txBody>
      </p:sp>
      <p:grpSp>
        <p:nvGrpSpPr>
          <p:cNvPr id="127" name="Group 126">
            <a:extLst>
              <a:ext uri="{FF2B5EF4-FFF2-40B4-BE49-F238E27FC236}">
                <a16:creationId xmlns:a16="http://schemas.microsoft.com/office/drawing/2014/main" id="{8DED5747-3691-E031-E898-5A2DE9E72506}"/>
              </a:ext>
            </a:extLst>
          </p:cNvPr>
          <p:cNvGrpSpPr/>
          <p:nvPr/>
        </p:nvGrpSpPr>
        <p:grpSpPr>
          <a:xfrm>
            <a:off x="9456129" y="3335156"/>
            <a:ext cx="918029" cy="918029"/>
            <a:chOff x="9454607" y="3335156"/>
            <a:chExt cx="918029" cy="918029"/>
          </a:xfrm>
        </p:grpSpPr>
        <p:grpSp>
          <p:nvGrpSpPr>
            <p:cNvPr id="74" name="Group 73">
              <a:extLst>
                <a:ext uri="{FF2B5EF4-FFF2-40B4-BE49-F238E27FC236}">
                  <a16:creationId xmlns:a16="http://schemas.microsoft.com/office/drawing/2014/main" id="{EF991C32-4738-2F24-EF3F-6129AA4A2009}"/>
                </a:ext>
                <a:ext uri="{C183D7F6-B498-43B3-948B-1728B52AA6E4}">
                  <adec:decorative xmlns:adec="http://schemas.microsoft.com/office/drawing/2017/decorative" val="1"/>
                </a:ext>
              </a:extLst>
            </p:cNvPr>
            <p:cNvGrpSpPr/>
            <p:nvPr/>
          </p:nvGrpSpPr>
          <p:grpSpPr>
            <a:xfrm>
              <a:off x="9454607" y="3335156"/>
              <a:ext cx="918029" cy="918029"/>
              <a:chOff x="1806031" y="2000513"/>
              <a:chExt cx="1219198" cy="1219198"/>
            </a:xfrm>
          </p:grpSpPr>
          <p:sp>
            <p:nvSpPr>
              <p:cNvPr id="75" name="Arc 74">
                <a:extLst>
                  <a:ext uri="{FF2B5EF4-FFF2-40B4-BE49-F238E27FC236}">
                    <a16:creationId xmlns:a16="http://schemas.microsoft.com/office/drawing/2014/main" id="{CEDF0767-C4C7-BB0C-0C55-F9422DD94B40}"/>
                  </a:ext>
                </a:extLst>
              </p:cNvPr>
              <p:cNvSpPr/>
              <p:nvPr/>
            </p:nvSpPr>
            <p:spPr bwMode="auto">
              <a:xfrm>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6" name="Oval 75">
                <a:extLst>
                  <a:ext uri="{FF2B5EF4-FFF2-40B4-BE49-F238E27FC236}">
                    <a16:creationId xmlns:a16="http://schemas.microsoft.com/office/drawing/2014/main" id="{56029DAF-B60E-DF77-28A8-4059F90E9949}"/>
                  </a:ext>
                </a:extLst>
              </p:cNvPr>
              <p:cNvSpPr>
                <a:spLocks/>
              </p:cNvSpPr>
              <p:nvPr/>
            </p:nvSpPr>
            <p:spPr bwMode="auto">
              <a:xfrm>
                <a:off x="1942061" y="2136543"/>
                <a:ext cx="947138" cy="947138"/>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7" name="Arc 76">
                <a:extLst>
                  <a:ext uri="{FF2B5EF4-FFF2-40B4-BE49-F238E27FC236}">
                    <a16:creationId xmlns:a16="http://schemas.microsoft.com/office/drawing/2014/main" id="{2538A736-9499-5D1D-DE40-EDD39A050F5E}"/>
                  </a:ext>
                </a:extLst>
              </p:cNvPr>
              <p:cNvSpPr/>
              <p:nvPr/>
            </p:nvSpPr>
            <p:spPr bwMode="auto">
              <a:xfrm flipH="1">
                <a:off x="1806031" y="2000513"/>
                <a:ext cx="1219198" cy="1219198"/>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8" name="Arc 77">
                <a:extLst>
                  <a:ext uri="{FF2B5EF4-FFF2-40B4-BE49-F238E27FC236}">
                    <a16:creationId xmlns:a16="http://schemas.microsoft.com/office/drawing/2014/main" id="{FFCD2273-609F-E995-61BB-FC758ACF05F4}"/>
                  </a:ext>
                </a:extLst>
              </p:cNvPr>
              <p:cNvSpPr/>
              <p:nvPr/>
            </p:nvSpPr>
            <p:spPr bwMode="auto">
              <a:xfrm flipH="1" flipV="1">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grpSp>
        <p:sp>
          <p:nvSpPr>
            <p:cNvPr id="126" name="Market_EAFC" title="Icon of a chart line of varying heights that ends with an arrow pointing up">
              <a:extLst>
                <a:ext uri="{FF2B5EF4-FFF2-40B4-BE49-F238E27FC236}">
                  <a16:creationId xmlns:a16="http://schemas.microsoft.com/office/drawing/2014/main" id="{8B63DCCA-135D-763F-EFB6-F52967C3B049}"/>
                </a:ext>
              </a:extLst>
            </p:cNvPr>
            <p:cNvSpPr>
              <a:spLocks noChangeAspect="1" noEditPoints="1"/>
            </p:cNvSpPr>
            <p:nvPr/>
          </p:nvSpPr>
          <p:spPr bwMode="auto">
            <a:xfrm>
              <a:off x="9695024" y="3661606"/>
              <a:ext cx="437196" cy="265128"/>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spTree>
    <p:extLst>
      <p:ext uri="{BB962C8B-B14F-4D97-AF65-F5344CB8AC3E}">
        <p14:creationId xmlns:p14="http://schemas.microsoft.com/office/powerpoint/2010/main" val="107306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Security</a:t>
            </a:r>
            <a:r>
              <a:rPr lang="en-US" sz="1400" b="1">
                <a:solidFill>
                  <a:schemeClr val="tx1"/>
                </a:solidFill>
                <a:ea typeface="Calibri" panose="020F0502020204030204" pitchFamily="34" charset="0"/>
                <a:cs typeface="Arial" panose="020B0604020202020204" pitchFamily="34" charset="0"/>
              </a:rPr>
              <a:t> </a:t>
            </a:r>
            <a:r>
              <a:rPr lang="en-US" sz="1200">
                <a:solidFill>
                  <a:schemeClr val="tx1"/>
                </a:solidFill>
                <a:ea typeface="Calibri" panose="020F0502020204030204" pitchFamily="34" charset="0"/>
                <a:cs typeface="Arial" panose="020B0604020202020204" pitchFamily="34" charset="0"/>
              </a:rPr>
              <a:t>– Private Links, CMEK, Encryption in-transit and at REST, Managed Identity, Audit Logs, Lockbox, all Secure Development Lifecycle checks.</a:t>
            </a:r>
            <a:endParaRPr lang="en-US" sz="1400">
              <a:solidFill>
                <a:schemeClr val="tx1"/>
              </a:solidFill>
              <a:ea typeface="Calibri" panose="020F050202020403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984E00D2-FB3E-EB0D-8E6F-E98F8963383C}"/>
              </a:ext>
            </a:extLst>
          </p:cNvPr>
          <p:cNvSpPr/>
          <p:nvPr/>
        </p:nvSpPr>
        <p:spPr bwMode="auto">
          <a:xfrm>
            <a:off x="8932596"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SLA</a:t>
            </a:r>
            <a:r>
              <a:rPr lang="en-US" sz="1200">
                <a:solidFill>
                  <a:schemeClr val="tx1"/>
                </a:solidFill>
                <a:ea typeface="Calibri" panose="020F0502020204030204" pitchFamily="34" charset="0"/>
                <a:cs typeface="Arial" panose="020B0604020202020204" pitchFamily="34" charset="0"/>
              </a:rPr>
              <a:t> – SLA of 99.9% for</a:t>
            </a:r>
            <a:br>
              <a:rPr lang="en-US" sz="1200">
                <a:solidFill>
                  <a:schemeClr val="tx1"/>
                </a:solidFill>
                <a:ea typeface="Calibri" panose="020F0502020204030204" pitchFamily="34" charset="0"/>
                <a:cs typeface="Arial" panose="020B0604020202020204" pitchFamily="34" charset="0"/>
              </a:rPr>
            </a:br>
            <a:r>
              <a:rPr lang="en-US" sz="1200">
                <a:solidFill>
                  <a:schemeClr val="tx1"/>
                </a:solidFill>
                <a:ea typeface="Calibri" panose="020F0502020204030204" pitchFamily="34" charset="0"/>
                <a:cs typeface="Arial" panose="020B0604020202020204" pitchFamily="34" charset="0"/>
              </a:rPr>
              <a:t>Production tier.</a:t>
            </a:r>
          </a:p>
        </p:txBody>
      </p:sp>
      <p:sp>
        <p:nvSpPr>
          <p:cNvPr id="38" name="Rectangle 37">
            <a:extLst>
              <a:ext uri="{FF2B5EF4-FFF2-40B4-BE49-F238E27FC236}">
                <a16:creationId xmlns:a16="http://schemas.microsoft.com/office/drawing/2014/main" id="{7930D174-2B58-6C06-871F-EFE877A19155}"/>
              </a:ext>
            </a:extLst>
          </p:cNvPr>
          <p:cNvSpPr/>
          <p:nvPr/>
        </p:nvSpPr>
        <p:spPr bwMode="auto">
          <a:xfrm>
            <a:off x="6130218"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Regions</a:t>
            </a:r>
            <a:r>
              <a:rPr lang="en-US" sz="1200">
                <a:solidFill>
                  <a:schemeClr val="tx1"/>
                </a:solidFill>
                <a:ea typeface="Calibri" panose="020F0502020204030204" pitchFamily="34" charset="0"/>
                <a:cs typeface="Arial" panose="020B0604020202020204" pitchFamily="34" charset="0"/>
              </a:rPr>
              <a:t> – North Europe, West Europe, East US, South Central US region supported at GA.</a:t>
            </a:r>
          </a:p>
        </p:txBody>
      </p:sp>
      <p:sp>
        <p:nvSpPr>
          <p:cNvPr id="39" name="Rectangle 38">
            <a:extLst>
              <a:ext uri="{FF2B5EF4-FFF2-40B4-BE49-F238E27FC236}">
                <a16:creationId xmlns:a16="http://schemas.microsoft.com/office/drawing/2014/main" id="{5514FAA6-1DF3-78E6-12A2-D6097289B4ED}"/>
              </a:ext>
            </a:extLst>
          </p:cNvPr>
          <p:cNvSpPr/>
          <p:nvPr/>
        </p:nvSpPr>
        <p:spPr bwMode="auto">
          <a:xfrm>
            <a:off x="3327841"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Data</a:t>
            </a:r>
            <a:r>
              <a:rPr lang="en-US" sz="1400" b="1">
                <a:solidFill>
                  <a:schemeClr val="tx1"/>
                </a:solidFill>
                <a:ea typeface="Calibri" panose="020F0502020204030204" pitchFamily="34" charset="0"/>
                <a:cs typeface="Arial" panose="020B0604020202020204" pitchFamily="34" charset="0"/>
              </a:rPr>
              <a:t> </a:t>
            </a:r>
            <a:r>
              <a:rPr lang="en-US" sz="1200">
                <a:solidFill>
                  <a:schemeClr val="tx1"/>
                </a:solidFill>
                <a:ea typeface="Calibri" panose="020F0502020204030204" pitchFamily="34" charset="0"/>
                <a:cs typeface="Arial" panose="020B0604020202020204" pitchFamily="34" charset="0"/>
              </a:rPr>
              <a:t>– Data Residency, Data Privacy and Compliance.</a:t>
            </a:r>
          </a:p>
        </p:txBody>
      </p:sp>
      <p:sp>
        <p:nvSpPr>
          <p:cNvPr id="40" name="Rectangle 39">
            <a:extLst>
              <a:ext uri="{FF2B5EF4-FFF2-40B4-BE49-F238E27FC236}">
                <a16:creationId xmlns:a16="http://schemas.microsoft.com/office/drawing/2014/main" id="{C5595F27-F0AE-5794-522F-F8A1A0075CE9}"/>
              </a:ext>
            </a:extLst>
          </p:cNvPr>
          <p:cNvSpPr/>
          <p:nvPr/>
        </p:nvSpPr>
        <p:spPr bwMode="auto">
          <a:xfrm>
            <a:off x="525464" y="4692099"/>
            <a:ext cx="2735528" cy="1363491"/>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Availability</a:t>
            </a:r>
            <a:r>
              <a:rPr lang="en-US" sz="1400" b="1">
                <a:solidFill>
                  <a:schemeClr val="tx1"/>
                </a:solidFill>
                <a:ea typeface="Calibri" panose="020F0502020204030204" pitchFamily="34" charset="0"/>
                <a:cs typeface="Arial" panose="020B0604020202020204" pitchFamily="34" charset="0"/>
              </a:rPr>
              <a:t> </a:t>
            </a:r>
            <a:r>
              <a:rPr lang="en-US" sz="1200">
                <a:solidFill>
                  <a:schemeClr val="tx1"/>
                </a:solidFill>
                <a:ea typeface="Calibri" panose="020F0502020204030204" pitchFamily="34" charset="0"/>
                <a:cs typeface="Arial" panose="020B0604020202020204" pitchFamily="34" charset="0"/>
              </a:rPr>
              <a:t>– Business Continuity &amp; Disaster Recovery via zonal and regional redundancy.</a:t>
            </a:r>
          </a:p>
        </p:txBody>
      </p:sp>
      <p:sp>
        <p:nvSpPr>
          <p:cNvPr id="41" name="Rectangle 40">
            <a:extLst>
              <a:ext uri="{FF2B5EF4-FFF2-40B4-BE49-F238E27FC236}">
                <a16:creationId xmlns:a16="http://schemas.microsoft.com/office/drawing/2014/main" id="{53CD0EFB-69CE-F1FC-CFCD-2A64A202E9A9}"/>
              </a:ext>
            </a:extLst>
          </p:cNvPr>
          <p:cNvSpPr/>
          <p:nvPr/>
        </p:nvSpPr>
        <p:spPr bwMode="auto">
          <a:xfrm>
            <a:off x="8932596" y="4692099"/>
            <a:ext cx="2735528" cy="1363491"/>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Production and Developer Tiers </a:t>
            </a:r>
            <a:r>
              <a:rPr lang="en-US" sz="1200">
                <a:solidFill>
                  <a:schemeClr val="tx1"/>
                </a:solidFill>
                <a:ea typeface="Calibri" panose="020F0502020204030204" pitchFamily="34" charset="0"/>
                <a:cs typeface="Arial" panose="020B0604020202020204" pitchFamily="34" charset="0"/>
              </a:rPr>
              <a:t>with differentiated pricing</a:t>
            </a:r>
            <a:br>
              <a:rPr lang="en-US" sz="1200">
                <a:solidFill>
                  <a:schemeClr val="tx1"/>
                </a:solidFill>
                <a:ea typeface="Calibri" panose="020F0502020204030204" pitchFamily="34" charset="0"/>
                <a:cs typeface="Arial" panose="020B0604020202020204" pitchFamily="34" charset="0"/>
              </a:rPr>
            </a:br>
            <a:r>
              <a:rPr lang="en-US" sz="1200">
                <a:solidFill>
                  <a:schemeClr val="tx1"/>
                </a:solidFill>
                <a:ea typeface="Calibri" panose="020F0502020204030204" pitchFamily="34" charset="0"/>
                <a:cs typeface="Arial" panose="020B0604020202020204" pitchFamily="34" charset="0"/>
              </a:rPr>
              <a:t>to deploy as per customer needs.</a:t>
            </a:r>
          </a:p>
        </p:txBody>
      </p:sp>
      <p:sp>
        <p:nvSpPr>
          <p:cNvPr id="42" name="Rectangle 41">
            <a:extLst>
              <a:ext uri="{FF2B5EF4-FFF2-40B4-BE49-F238E27FC236}">
                <a16:creationId xmlns:a16="http://schemas.microsoft.com/office/drawing/2014/main" id="{9F8930AB-CB08-C354-B339-CD85EED788B8}"/>
              </a:ext>
            </a:extLst>
          </p:cNvPr>
          <p:cNvSpPr/>
          <p:nvPr/>
        </p:nvSpPr>
        <p:spPr bwMode="auto">
          <a:xfrm>
            <a:off x="6130218" y="4692099"/>
            <a:ext cx="2735528" cy="1363491"/>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a:solidFill>
                  <a:schemeClr val="accent1"/>
                </a:solidFill>
                <a:ea typeface="Calibri" panose="020F0502020204030204" pitchFamily="34" charset="0"/>
                <a:cs typeface="Arial" panose="020B0604020202020204" pitchFamily="34" charset="0"/>
              </a:rPr>
              <a:t>Scalability</a:t>
            </a:r>
            <a:r>
              <a:rPr lang="en-US" sz="1200">
                <a:solidFill>
                  <a:schemeClr val="tx1"/>
                </a:solidFill>
                <a:ea typeface="Calibri" panose="020F0502020204030204" pitchFamily="34" charset="0"/>
                <a:cs typeface="Arial" panose="020B0604020202020204" pitchFamily="34" charset="0"/>
              </a:rPr>
              <a:t> – Azure Data Manager for Energy auto-scales with load, ensuring jobs get the right number of resources to complete</a:t>
            </a:r>
            <a:r>
              <a:rPr lang="en-US" sz="1400">
                <a:solidFill>
                  <a:schemeClr val="tx1"/>
                </a:solidFill>
                <a:ea typeface="Calibri" panose="020F0502020204030204" pitchFamily="34" charset="0"/>
                <a:cs typeface="Arial" panose="020B0604020202020204" pitchFamily="34" charset="0"/>
              </a:rPr>
              <a:t>.</a:t>
            </a:r>
          </a:p>
        </p:txBody>
      </p:sp>
      <p:sp>
        <p:nvSpPr>
          <p:cNvPr id="43" name="Rectangle 42">
            <a:extLst>
              <a:ext uri="{FF2B5EF4-FFF2-40B4-BE49-F238E27FC236}">
                <a16:creationId xmlns:a16="http://schemas.microsoft.com/office/drawing/2014/main" id="{8D238C08-483B-DF9C-FD35-D5812FF7E8C1}"/>
              </a:ext>
            </a:extLst>
          </p:cNvPr>
          <p:cNvSpPr/>
          <p:nvPr/>
        </p:nvSpPr>
        <p:spPr bwMode="auto">
          <a:xfrm>
            <a:off x="3327841" y="4692099"/>
            <a:ext cx="2735528" cy="1363491"/>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Manageability</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OSDU</a:t>
            </a: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service logs, Azure Monitor, Dynamic Data Partitions</a:t>
            </a: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D47C9F8-1393-E53E-2FEA-F469C982D739}"/>
              </a:ext>
              <a:ext uri="{C183D7F6-B498-43B3-948B-1728B52AA6E4}">
                <adec:decorative xmlns:adec="http://schemas.microsoft.com/office/drawing/2017/decorative" val="1"/>
              </a:ext>
            </a:extLst>
          </p:cNvPr>
          <p:cNvCxnSpPr>
            <a:cxnSpLocks/>
          </p:cNvCxnSpPr>
          <p:nvPr/>
        </p:nvCxnSpPr>
        <p:spPr>
          <a:xfrm>
            <a:off x="358225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407B91-41EC-4897-57C1-526B76F75D2C}"/>
              </a:ext>
              <a:ext uri="{C183D7F6-B498-43B3-948B-1728B52AA6E4}">
                <adec:decorative xmlns:adec="http://schemas.microsoft.com/office/drawing/2017/decorative" val="1"/>
              </a:ext>
            </a:extLst>
          </p:cNvPr>
          <p:cNvCxnSpPr>
            <a:cxnSpLocks/>
          </p:cNvCxnSpPr>
          <p:nvPr/>
        </p:nvCxnSpPr>
        <p:spPr>
          <a:xfrm>
            <a:off x="635593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8F424C3-C770-8FD8-969B-BE342320798C}"/>
              </a:ext>
              <a:ext uri="{C183D7F6-B498-43B3-948B-1728B52AA6E4}">
                <adec:decorative xmlns:adec="http://schemas.microsoft.com/office/drawing/2017/decorative" val="1"/>
              </a:ext>
            </a:extLst>
          </p:cNvPr>
          <p:cNvCxnSpPr>
            <a:cxnSpLocks/>
          </p:cNvCxnSpPr>
          <p:nvPr/>
        </p:nvCxnSpPr>
        <p:spPr>
          <a:xfrm>
            <a:off x="912961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8838B19-882F-72A1-4F26-6B4688A44116}"/>
              </a:ext>
              <a:ext uri="{C183D7F6-B498-43B3-948B-1728B52AA6E4}">
                <adec:decorative xmlns:adec="http://schemas.microsoft.com/office/drawing/2017/decorative" val="1"/>
              </a:ext>
            </a:extLst>
          </p:cNvPr>
          <p:cNvCxnSpPr>
            <a:cxnSpLocks/>
          </p:cNvCxnSpPr>
          <p:nvPr/>
        </p:nvCxnSpPr>
        <p:spPr>
          <a:xfrm>
            <a:off x="808575" y="4692099"/>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E984CC0-167A-3448-EC73-76A5A9530338}"/>
              </a:ext>
              <a:ext uri="{C183D7F6-B498-43B3-948B-1728B52AA6E4}">
                <adec:decorative xmlns:adec="http://schemas.microsoft.com/office/drawing/2017/decorative" val="1"/>
              </a:ext>
            </a:extLst>
          </p:cNvPr>
          <p:cNvCxnSpPr>
            <a:cxnSpLocks/>
          </p:cNvCxnSpPr>
          <p:nvPr/>
        </p:nvCxnSpPr>
        <p:spPr>
          <a:xfrm>
            <a:off x="3582255" y="4692099"/>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30BED16-806D-6059-4930-FA3C32C8C706}"/>
              </a:ext>
              <a:ext uri="{C183D7F6-B498-43B3-948B-1728B52AA6E4}">
                <adec:decorative xmlns:adec="http://schemas.microsoft.com/office/drawing/2017/decorative" val="1"/>
              </a:ext>
            </a:extLst>
          </p:cNvPr>
          <p:cNvCxnSpPr>
            <a:cxnSpLocks/>
          </p:cNvCxnSpPr>
          <p:nvPr/>
        </p:nvCxnSpPr>
        <p:spPr>
          <a:xfrm>
            <a:off x="6355935" y="4692099"/>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CEFBE84-7BB0-B05C-C865-D1F9CA66B672}"/>
              </a:ext>
              <a:ext uri="{C183D7F6-B498-43B3-948B-1728B52AA6E4}">
                <adec:decorative xmlns:adec="http://schemas.microsoft.com/office/drawing/2017/decorative" val="1"/>
              </a:ext>
            </a:extLst>
          </p:cNvPr>
          <p:cNvCxnSpPr>
            <a:cxnSpLocks/>
          </p:cNvCxnSpPr>
          <p:nvPr/>
        </p:nvCxnSpPr>
        <p:spPr>
          <a:xfrm>
            <a:off x="9129615" y="4692099"/>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176434"/>
            <a:ext cx="9804826" cy="507575"/>
          </a:xfrm>
          <a:prstGeom prst="rect">
            <a:avLst/>
          </a:prstGeom>
          <a:noFill/>
        </p:spPr>
        <p:txBody>
          <a:bodyPr wrap="square" lIns="0" tIns="0" rIns="0" bIns="0" anchor="ctr">
            <a:spAutoFit/>
          </a:bodyPr>
          <a:lstStyle/>
          <a:p>
            <a:pPr>
              <a:lnSpc>
                <a:spcPct val="107000"/>
              </a:lnSpc>
              <a:spcAft>
                <a:spcPts val="800"/>
              </a:spcAft>
            </a:pPr>
            <a:r>
              <a:rPr lang="en-US" sz="1600">
                <a:solidFill>
                  <a:schemeClr val="bg1"/>
                </a:solidFill>
                <a:ea typeface="Calibri" panose="020F0502020204030204" pitchFamily="34" charset="0"/>
                <a:cs typeface="Arial"/>
              </a:rPr>
              <a:t>Azure Data Manager for Energy will deliver on all the promises of a first-party Azure service, including, but not limited to:</a:t>
            </a:r>
          </a:p>
        </p:txBody>
      </p:sp>
    </p:spTree>
    <p:extLst>
      <p:ext uri="{BB962C8B-B14F-4D97-AF65-F5344CB8AC3E}">
        <p14:creationId xmlns:p14="http://schemas.microsoft.com/office/powerpoint/2010/main" val="137236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3">
            <a:extLst>
              <a:ext uri="{FF2B5EF4-FFF2-40B4-BE49-F238E27FC236}">
                <a16:creationId xmlns:a16="http://schemas.microsoft.com/office/drawing/2014/main" id="{FA9256B4-918F-4BA5-9EDF-977A2C13D426}"/>
              </a:ext>
            </a:extLst>
          </p:cNvPr>
          <p:cNvSpPr>
            <a:spLocks noGrp="1"/>
          </p:cNvSpPr>
          <p:nvPr>
            <p:ph type="title"/>
            <p:custDataLst>
              <p:custData r:id="rId1"/>
              <p:custData r:id="rId2"/>
              <p:custData r:id="rId3"/>
              <p:tags r:id="rId4"/>
            </p:custDataLst>
          </p:nvPr>
        </p:nvSpPr>
        <p:spPr/>
        <p:txBody>
          <a:bodyPr/>
          <a:lstStyle/>
          <a:p>
            <a:r>
              <a:rPr lang="en-US"/>
              <a:t>Challenges in unlocking business value through data</a:t>
            </a:r>
          </a:p>
        </p:txBody>
      </p:sp>
      <p:grpSp>
        <p:nvGrpSpPr>
          <p:cNvPr id="87" name="Group 86">
            <a:extLst>
              <a:ext uri="{FF2B5EF4-FFF2-40B4-BE49-F238E27FC236}">
                <a16:creationId xmlns:a16="http://schemas.microsoft.com/office/drawing/2014/main" id="{C2EB54BC-660E-F300-FEAE-CC00D0F56DC9}"/>
              </a:ext>
              <a:ext uri="{C183D7F6-B498-43B3-948B-1728B52AA6E4}">
                <adec:decorative xmlns:adec="http://schemas.microsoft.com/office/drawing/2017/decorative" val="1"/>
              </a:ext>
            </a:extLst>
          </p:cNvPr>
          <p:cNvGrpSpPr/>
          <p:nvPr/>
        </p:nvGrpSpPr>
        <p:grpSpPr>
          <a:xfrm>
            <a:off x="0" y="1190172"/>
            <a:ext cx="12192000" cy="5035138"/>
            <a:chOff x="0" y="1190171"/>
            <a:chExt cx="12192000" cy="5442855"/>
          </a:xfrm>
        </p:grpSpPr>
        <p:sp>
          <p:nvSpPr>
            <p:cNvPr id="40" name="Rectangle 39">
              <a:extLst>
                <a:ext uri="{FF2B5EF4-FFF2-40B4-BE49-F238E27FC236}">
                  <a16:creationId xmlns:a16="http://schemas.microsoft.com/office/drawing/2014/main" id="{78F80247-AE2C-53A3-B948-A268849BE595}"/>
                </a:ext>
                <a:ext uri="{C183D7F6-B498-43B3-948B-1728B52AA6E4}">
                  <adec:decorative xmlns:adec="http://schemas.microsoft.com/office/drawing/2017/decorative" val="1"/>
                </a:ext>
              </a:extLst>
            </p:cNvPr>
            <p:cNvSpPr/>
            <p:nvPr/>
          </p:nvSpPr>
          <p:spPr bwMode="auto">
            <a:xfrm>
              <a:off x="0" y="1315076"/>
              <a:ext cx="12192000"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5" name="Rectangle 4">
              <a:extLst>
                <a:ext uri="{FF2B5EF4-FFF2-40B4-BE49-F238E27FC236}">
                  <a16:creationId xmlns:a16="http://schemas.microsoft.com/office/drawing/2014/main" id="{545EFDEB-3DBD-4828-E800-1FC0E3723D54}"/>
                </a:ext>
                <a:ext uri="{C183D7F6-B498-43B3-948B-1728B52AA6E4}">
                  <adec:decorative xmlns:adec="http://schemas.microsoft.com/office/drawing/2017/decorative" val="1"/>
                </a:ext>
              </a:extLst>
            </p:cNvPr>
            <p:cNvSpPr/>
            <p:nvPr/>
          </p:nvSpPr>
          <p:spPr bwMode="auto">
            <a:xfrm>
              <a:off x="586740" y="1190171"/>
              <a:ext cx="11018520" cy="544285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3F3CB42C-7B0A-CC86-65F4-E5A7F3F09ABF}"/>
                </a:ext>
                <a:ext uri="{C183D7F6-B498-43B3-948B-1728B52AA6E4}">
                  <adec:decorative xmlns:adec="http://schemas.microsoft.com/office/drawing/2017/decorative" val="1"/>
                </a:ext>
              </a:extLst>
            </p:cNvPr>
            <p:cNvCxnSpPr>
              <a:cxnSpLocks/>
            </p:cNvCxnSpPr>
            <p:nvPr/>
          </p:nvCxnSpPr>
          <p:spPr>
            <a:xfrm>
              <a:off x="1554013" y="6633026"/>
              <a:ext cx="66720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612FD5A-C95A-0ED5-B32C-3B3AD0F2E57C}"/>
                </a:ext>
                <a:ext uri="{C183D7F6-B498-43B3-948B-1728B52AA6E4}">
                  <adec:decorative xmlns:adec="http://schemas.microsoft.com/office/drawing/2017/decorative" val="1"/>
                </a:ext>
              </a:extLst>
            </p:cNvPr>
            <p:cNvCxnSpPr>
              <a:cxnSpLocks/>
            </p:cNvCxnSpPr>
            <p:nvPr/>
          </p:nvCxnSpPr>
          <p:spPr>
            <a:xfrm>
              <a:off x="4353440" y="6633026"/>
              <a:ext cx="66720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771984-2067-D2E7-135A-E9BDC1C10EAF}"/>
                </a:ext>
                <a:ext uri="{C183D7F6-B498-43B3-948B-1728B52AA6E4}">
                  <adec:decorative xmlns:adec="http://schemas.microsoft.com/office/drawing/2017/decorative" val="1"/>
                </a:ext>
              </a:extLst>
            </p:cNvPr>
            <p:cNvCxnSpPr>
              <a:cxnSpLocks/>
            </p:cNvCxnSpPr>
            <p:nvPr/>
          </p:nvCxnSpPr>
          <p:spPr>
            <a:xfrm>
              <a:off x="7152866" y="6633026"/>
              <a:ext cx="66720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05B12C7-BF48-D754-43EA-412BADE5B231}"/>
                </a:ext>
                <a:ext uri="{C183D7F6-B498-43B3-948B-1728B52AA6E4}">
                  <adec:decorative xmlns:adec="http://schemas.microsoft.com/office/drawing/2017/decorative" val="1"/>
                </a:ext>
              </a:extLst>
            </p:cNvPr>
            <p:cNvCxnSpPr>
              <a:cxnSpLocks/>
            </p:cNvCxnSpPr>
            <p:nvPr/>
          </p:nvCxnSpPr>
          <p:spPr>
            <a:xfrm>
              <a:off x="9952293" y="6633026"/>
              <a:ext cx="66720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D6E7FB1-0970-07BA-145A-D932E51BE8F0}"/>
                </a:ext>
                <a:ext uri="{C183D7F6-B498-43B3-948B-1728B52AA6E4}">
                  <adec:decorative xmlns:adec="http://schemas.microsoft.com/office/drawing/2017/decorative" val="1"/>
                </a:ext>
              </a:extLst>
            </p:cNvPr>
            <p:cNvGrpSpPr/>
            <p:nvPr/>
          </p:nvGrpSpPr>
          <p:grpSpPr>
            <a:xfrm>
              <a:off x="751839" y="1561601"/>
              <a:ext cx="700723" cy="700723"/>
              <a:chOff x="4753024" y="5391050"/>
              <a:chExt cx="623840" cy="623840"/>
            </a:xfrm>
          </p:grpSpPr>
          <p:sp>
            <p:nvSpPr>
              <p:cNvPr id="47" name="Arc 46">
                <a:extLst>
                  <a:ext uri="{FF2B5EF4-FFF2-40B4-BE49-F238E27FC236}">
                    <a16:creationId xmlns:a16="http://schemas.microsoft.com/office/drawing/2014/main" id="{4229FCAE-458E-6519-D30C-3EC0AD1387A1}"/>
                  </a:ext>
                </a:extLst>
              </p:cNvPr>
              <p:cNvSpPr/>
              <p:nvPr/>
            </p:nvSpPr>
            <p:spPr bwMode="auto">
              <a:xfrm>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29D325DF-4D03-016D-95A7-A99AAFD6FD87}"/>
                  </a:ext>
                </a:extLst>
              </p:cNvPr>
              <p:cNvSpPr>
                <a:spLocks/>
              </p:cNvSpPr>
              <p:nvPr/>
            </p:nvSpPr>
            <p:spPr bwMode="auto">
              <a:xfrm>
                <a:off x="4822628" y="5460654"/>
                <a:ext cx="484632" cy="484632"/>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Arc 48">
                <a:extLst>
                  <a:ext uri="{FF2B5EF4-FFF2-40B4-BE49-F238E27FC236}">
                    <a16:creationId xmlns:a16="http://schemas.microsoft.com/office/drawing/2014/main" id="{65980C1C-1631-3C2B-323F-03CBA2D88A63}"/>
                  </a:ext>
                </a:extLst>
              </p:cNvPr>
              <p:cNvSpPr/>
              <p:nvPr/>
            </p:nvSpPr>
            <p:spPr bwMode="auto">
              <a:xfrm flipH="1">
                <a:off x="4753024" y="5391050"/>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Arc 49">
                <a:extLst>
                  <a:ext uri="{FF2B5EF4-FFF2-40B4-BE49-F238E27FC236}">
                    <a16:creationId xmlns:a16="http://schemas.microsoft.com/office/drawing/2014/main" id="{6F518EAF-5876-921F-0F92-0031B762A736}"/>
                  </a:ext>
                </a:extLst>
              </p:cNvPr>
              <p:cNvSpPr/>
              <p:nvPr/>
            </p:nvSpPr>
            <p:spPr bwMode="auto">
              <a:xfrm flipH="1" flipV="1">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92E70441-EA99-68A5-4D06-98D1CBFE5F50}"/>
                </a:ext>
                <a:ext uri="{C183D7F6-B498-43B3-948B-1728B52AA6E4}">
                  <adec:decorative xmlns:adec="http://schemas.microsoft.com/office/drawing/2017/decorative" val="1"/>
                </a:ext>
              </a:extLst>
            </p:cNvPr>
            <p:cNvGrpSpPr/>
            <p:nvPr/>
          </p:nvGrpSpPr>
          <p:grpSpPr>
            <a:xfrm>
              <a:off x="3539806" y="1561601"/>
              <a:ext cx="700723" cy="700723"/>
              <a:chOff x="4753024" y="5391050"/>
              <a:chExt cx="623840" cy="623840"/>
            </a:xfrm>
          </p:grpSpPr>
          <p:sp>
            <p:nvSpPr>
              <p:cNvPr id="52" name="Arc 51">
                <a:extLst>
                  <a:ext uri="{FF2B5EF4-FFF2-40B4-BE49-F238E27FC236}">
                    <a16:creationId xmlns:a16="http://schemas.microsoft.com/office/drawing/2014/main" id="{7A4924CA-4D9A-4333-435B-461CF67DA5E4}"/>
                  </a:ext>
                </a:extLst>
              </p:cNvPr>
              <p:cNvSpPr/>
              <p:nvPr/>
            </p:nvSpPr>
            <p:spPr bwMode="auto">
              <a:xfrm>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50D145A-6173-3C71-F58C-687751AD41C6}"/>
                  </a:ext>
                </a:extLst>
              </p:cNvPr>
              <p:cNvSpPr>
                <a:spLocks/>
              </p:cNvSpPr>
              <p:nvPr/>
            </p:nvSpPr>
            <p:spPr bwMode="auto">
              <a:xfrm>
                <a:off x="4822628" y="5460654"/>
                <a:ext cx="484632" cy="484632"/>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Arc 53">
                <a:extLst>
                  <a:ext uri="{FF2B5EF4-FFF2-40B4-BE49-F238E27FC236}">
                    <a16:creationId xmlns:a16="http://schemas.microsoft.com/office/drawing/2014/main" id="{CC23DF39-9F30-A0DB-EF44-E97CEB4FBEFF}"/>
                  </a:ext>
                </a:extLst>
              </p:cNvPr>
              <p:cNvSpPr/>
              <p:nvPr/>
            </p:nvSpPr>
            <p:spPr bwMode="auto">
              <a:xfrm flipH="1">
                <a:off x="4753024" y="5391050"/>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c 54">
                <a:extLst>
                  <a:ext uri="{FF2B5EF4-FFF2-40B4-BE49-F238E27FC236}">
                    <a16:creationId xmlns:a16="http://schemas.microsoft.com/office/drawing/2014/main" id="{334A457B-E56A-D8A0-A54B-1481C26E0A7D}"/>
                  </a:ext>
                </a:extLst>
              </p:cNvPr>
              <p:cNvSpPr/>
              <p:nvPr/>
            </p:nvSpPr>
            <p:spPr bwMode="auto">
              <a:xfrm flipH="1" flipV="1">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1B8ABE47-A4DE-CC72-93AF-4017FD5BCA53}"/>
                </a:ext>
                <a:ext uri="{C183D7F6-B498-43B3-948B-1728B52AA6E4}">
                  <adec:decorative xmlns:adec="http://schemas.microsoft.com/office/drawing/2017/decorative" val="1"/>
                </a:ext>
              </a:extLst>
            </p:cNvPr>
            <p:cNvGrpSpPr/>
            <p:nvPr/>
          </p:nvGrpSpPr>
          <p:grpSpPr>
            <a:xfrm>
              <a:off x="6327773" y="1561601"/>
              <a:ext cx="700723" cy="700723"/>
              <a:chOff x="4753024" y="5391050"/>
              <a:chExt cx="623840" cy="623840"/>
            </a:xfrm>
          </p:grpSpPr>
          <p:sp>
            <p:nvSpPr>
              <p:cNvPr id="57" name="Arc 56">
                <a:extLst>
                  <a:ext uri="{FF2B5EF4-FFF2-40B4-BE49-F238E27FC236}">
                    <a16:creationId xmlns:a16="http://schemas.microsoft.com/office/drawing/2014/main" id="{9DE0559A-EFFC-D99C-3027-9ABE9F2B6398}"/>
                  </a:ext>
                </a:extLst>
              </p:cNvPr>
              <p:cNvSpPr/>
              <p:nvPr/>
            </p:nvSpPr>
            <p:spPr bwMode="auto">
              <a:xfrm>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D065AD04-5D44-D2DC-B4A6-A868B940B52B}"/>
                  </a:ext>
                </a:extLst>
              </p:cNvPr>
              <p:cNvSpPr>
                <a:spLocks/>
              </p:cNvSpPr>
              <p:nvPr/>
            </p:nvSpPr>
            <p:spPr bwMode="auto">
              <a:xfrm>
                <a:off x="4822628" y="5460654"/>
                <a:ext cx="484632" cy="484632"/>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Arc 59">
                <a:extLst>
                  <a:ext uri="{FF2B5EF4-FFF2-40B4-BE49-F238E27FC236}">
                    <a16:creationId xmlns:a16="http://schemas.microsoft.com/office/drawing/2014/main" id="{6FEA0187-B274-3218-BAE4-B7FD5E8CB33B}"/>
                  </a:ext>
                </a:extLst>
              </p:cNvPr>
              <p:cNvSpPr/>
              <p:nvPr/>
            </p:nvSpPr>
            <p:spPr bwMode="auto">
              <a:xfrm flipH="1">
                <a:off x="4753024" y="5391050"/>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Arc 60">
                <a:extLst>
                  <a:ext uri="{FF2B5EF4-FFF2-40B4-BE49-F238E27FC236}">
                    <a16:creationId xmlns:a16="http://schemas.microsoft.com/office/drawing/2014/main" id="{28F0B0A2-97C5-E243-54D0-6CC673433C66}"/>
                  </a:ext>
                </a:extLst>
              </p:cNvPr>
              <p:cNvSpPr/>
              <p:nvPr/>
            </p:nvSpPr>
            <p:spPr bwMode="auto">
              <a:xfrm flipH="1" flipV="1">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8C28E1E3-DEBD-C1BD-23C8-6884825CA36F}"/>
                </a:ext>
                <a:ext uri="{C183D7F6-B498-43B3-948B-1728B52AA6E4}">
                  <adec:decorative xmlns:adec="http://schemas.microsoft.com/office/drawing/2017/decorative" val="1"/>
                </a:ext>
              </a:extLst>
            </p:cNvPr>
            <p:cNvGrpSpPr/>
            <p:nvPr/>
          </p:nvGrpSpPr>
          <p:grpSpPr>
            <a:xfrm>
              <a:off x="9115740" y="1561601"/>
              <a:ext cx="700723" cy="700723"/>
              <a:chOff x="4753024" y="5391050"/>
              <a:chExt cx="623840" cy="623840"/>
            </a:xfrm>
          </p:grpSpPr>
          <p:sp>
            <p:nvSpPr>
              <p:cNvPr id="63" name="Arc 62">
                <a:extLst>
                  <a:ext uri="{FF2B5EF4-FFF2-40B4-BE49-F238E27FC236}">
                    <a16:creationId xmlns:a16="http://schemas.microsoft.com/office/drawing/2014/main" id="{327563AD-9C9F-C59E-0EAB-DA5957FA59BD}"/>
                  </a:ext>
                </a:extLst>
              </p:cNvPr>
              <p:cNvSpPr/>
              <p:nvPr/>
            </p:nvSpPr>
            <p:spPr bwMode="auto">
              <a:xfrm>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2D29C983-896D-C2C3-E9B1-97891FF06F84}"/>
                  </a:ext>
                </a:extLst>
              </p:cNvPr>
              <p:cNvSpPr>
                <a:spLocks/>
              </p:cNvSpPr>
              <p:nvPr/>
            </p:nvSpPr>
            <p:spPr bwMode="auto">
              <a:xfrm>
                <a:off x="4822628" y="5460654"/>
                <a:ext cx="484632" cy="484632"/>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Arc 64">
                <a:extLst>
                  <a:ext uri="{FF2B5EF4-FFF2-40B4-BE49-F238E27FC236}">
                    <a16:creationId xmlns:a16="http://schemas.microsoft.com/office/drawing/2014/main" id="{1C0D4E9C-B7D9-D9C4-BAEE-A34636649DF4}"/>
                  </a:ext>
                </a:extLst>
              </p:cNvPr>
              <p:cNvSpPr/>
              <p:nvPr/>
            </p:nvSpPr>
            <p:spPr bwMode="auto">
              <a:xfrm flipH="1">
                <a:off x="4753024" y="5391050"/>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Arc 65">
                <a:extLst>
                  <a:ext uri="{FF2B5EF4-FFF2-40B4-BE49-F238E27FC236}">
                    <a16:creationId xmlns:a16="http://schemas.microsoft.com/office/drawing/2014/main" id="{9BBF5ACA-94C0-ECE1-D5CD-7FBB8B6A4A57}"/>
                  </a:ext>
                </a:extLst>
              </p:cNvPr>
              <p:cNvSpPr/>
              <p:nvPr/>
            </p:nvSpPr>
            <p:spPr bwMode="auto">
              <a:xfrm flipH="1" flipV="1">
                <a:off x="4753024" y="5391050"/>
                <a:ext cx="623840" cy="623840"/>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67" name="Straight Connector 66">
              <a:extLst>
                <a:ext uri="{FF2B5EF4-FFF2-40B4-BE49-F238E27FC236}">
                  <a16:creationId xmlns:a16="http://schemas.microsoft.com/office/drawing/2014/main" id="{5AA0E2CE-8456-5101-74B8-062A17CD4ADD}"/>
                </a:ext>
                <a:ext uri="{C183D7F6-B498-43B3-948B-1728B52AA6E4}">
                  <adec:decorative xmlns:adec="http://schemas.microsoft.com/office/drawing/2017/decorative" val="1"/>
                </a:ext>
              </a:extLst>
            </p:cNvPr>
            <p:cNvCxnSpPr>
              <a:cxnSpLocks/>
            </p:cNvCxnSpPr>
            <p:nvPr/>
          </p:nvCxnSpPr>
          <p:spPr>
            <a:xfrm>
              <a:off x="3287329" y="2931886"/>
              <a:ext cx="0" cy="3526972"/>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68" name="Straight Connector 67">
              <a:extLst>
                <a:ext uri="{FF2B5EF4-FFF2-40B4-BE49-F238E27FC236}">
                  <a16:creationId xmlns:a16="http://schemas.microsoft.com/office/drawing/2014/main" id="{EA438FFB-E3D7-4BE9-1CAD-B02633DE174F}"/>
                </a:ext>
                <a:ext uri="{C183D7F6-B498-43B3-948B-1728B52AA6E4}">
                  <adec:decorative xmlns:adec="http://schemas.microsoft.com/office/drawing/2017/decorative" val="1"/>
                </a:ext>
              </a:extLst>
            </p:cNvPr>
            <p:cNvCxnSpPr>
              <a:cxnSpLocks/>
            </p:cNvCxnSpPr>
            <p:nvPr/>
          </p:nvCxnSpPr>
          <p:spPr>
            <a:xfrm>
              <a:off x="3287329" y="2373222"/>
              <a:ext cx="0" cy="285658"/>
            </a:xfrm>
            <a:prstGeom prst="line">
              <a:avLst/>
            </a:prstGeom>
            <a:noFill/>
            <a:ln w="6350" cap="flat" cmpd="sng" algn="ctr">
              <a:solidFill>
                <a:srgbClr val="FFFFFF"/>
              </a:solidFill>
              <a:prstDash val="dash"/>
              <a:headEnd type="none" w="lg" len="med"/>
              <a:tailEnd type="none" w="lg" len="med"/>
            </a:ln>
            <a:effectLst/>
          </p:spPr>
        </p:cxnSp>
        <p:cxnSp>
          <p:nvCxnSpPr>
            <p:cNvPr id="73" name="Straight Connector 72">
              <a:extLst>
                <a:ext uri="{FF2B5EF4-FFF2-40B4-BE49-F238E27FC236}">
                  <a16:creationId xmlns:a16="http://schemas.microsoft.com/office/drawing/2014/main" id="{1E101A97-917B-30AF-5AA1-DD9FA01D4E22}"/>
                </a:ext>
                <a:ext uri="{C183D7F6-B498-43B3-948B-1728B52AA6E4}">
                  <adec:decorative xmlns:adec="http://schemas.microsoft.com/office/drawing/2017/decorative" val="1"/>
                </a:ext>
              </a:extLst>
            </p:cNvPr>
            <p:cNvCxnSpPr>
              <a:cxnSpLocks/>
            </p:cNvCxnSpPr>
            <p:nvPr/>
          </p:nvCxnSpPr>
          <p:spPr>
            <a:xfrm>
              <a:off x="6086756" y="2373222"/>
              <a:ext cx="0" cy="285658"/>
            </a:xfrm>
            <a:prstGeom prst="line">
              <a:avLst/>
            </a:prstGeom>
            <a:noFill/>
            <a:ln w="6350" cap="flat" cmpd="sng" algn="ctr">
              <a:solidFill>
                <a:srgbClr val="FFFFFF"/>
              </a:solidFill>
              <a:prstDash val="dash"/>
              <a:headEnd type="none" w="lg" len="med"/>
              <a:tailEnd type="none" w="lg" len="med"/>
            </a:ln>
            <a:effectLst/>
          </p:spPr>
        </p:cxnSp>
        <p:cxnSp>
          <p:nvCxnSpPr>
            <p:cNvPr id="74" name="Straight Connector 73">
              <a:extLst>
                <a:ext uri="{FF2B5EF4-FFF2-40B4-BE49-F238E27FC236}">
                  <a16:creationId xmlns:a16="http://schemas.microsoft.com/office/drawing/2014/main" id="{EA43967B-46DC-89C1-0B72-E495E11ECE8D}"/>
                </a:ext>
                <a:ext uri="{C183D7F6-B498-43B3-948B-1728B52AA6E4}">
                  <adec:decorative xmlns:adec="http://schemas.microsoft.com/office/drawing/2017/decorative" val="1"/>
                </a:ext>
              </a:extLst>
            </p:cNvPr>
            <p:cNvCxnSpPr>
              <a:cxnSpLocks/>
            </p:cNvCxnSpPr>
            <p:nvPr/>
          </p:nvCxnSpPr>
          <p:spPr>
            <a:xfrm>
              <a:off x="8886183" y="2373222"/>
              <a:ext cx="0" cy="285658"/>
            </a:xfrm>
            <a:prstGeom prst="line">
              <a:avLst/>
            </a:prstGeom>
            <a:noFill/>
            <a:ln w="6350" cap="flat" cmpd="sng" algn="ctr">
              <a:solidFill>
                <a:srgbClr val="FFFFFF"/>
              </a:solidFill>
              <a:prstDash val="dash"/>
              <a:headEnd type="none" w="lg" len="med"/>
              <a:tailEnd type="none" w="lg" len="med"/>
            </a:ln>
            <a:effectLst/>
          </p:spPr>
        </p:cxnSp>
        <p:cxnSp>
          <p:nvCxnSpPr>
            <p:cNvPr id="76" name="Straight Connector 75">
              <a:extLst>
                <a:ext uri="{FF2B5EF4-FFF2-40B4-BE49-F238E27FC236}">
                  <a16:creationId xmlns:a16="http://schemas.microsoft.com/office/drawing/2014/main" id="{CD572A1C-C66E-1886-5085-7A328F77F951}"/>
                </a:ext>
                <a:ext uri="{C183D7F6-B498-43B3-948B-1728B52AA6E4}">
                  <adec:decorative xmlns:adec="http://schemas.microsoft.com/office/drawing/2017/decorative" val="1"/>
                </a:ext>
              </a:extLst>
            </p:cNvPr>
            <p:cNvCxnSpPr>
              <a:cxnSpLocks/>
            </p:cNvCxnSpPr>
            <p:nvPr/>
          </p:nvCxnSpPr>
          <p:spPr>
            <a:xfrm>
              <a:off x="6086756" y="2931886"/>
              <a:ext cx="0" cy="3526972"/>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77" name="Straight Connector 76">
              <a:extLst>
                <a:ext uri="{FF2B5EF4-FFF2-40B4-BE49-F238E27FC236}">
                  <a16:creationId xmlns:a16="http://schemas.microsoft.com/office/drawing/2014/main" id="{CBD7FD48-F9AF-2B27-74A5-368598248313}"/>
                </a:ext>
                <a:ext uri="{C183D7F6-B498-43B3-948B-1728B52AA6E4}">
                  <adec:decorative xmlns:adec="http://schemas.microsoft.com/office/drawing/2017/decorative" val="1"/>
                </a:ext>
              </a:extLst>
            </p:cNvPr>
            <p:cNvCxnSpPr>
              <a:cxnSpLocks/>
            </p:cNvCxnSpPr>
            <p:nvPr/>
          </p:nvCxnSpPr>
          <p:spPr>
            <a:xfrm>
              <a:off x="8886183" y="2931886"/>
              <a:ext cx="0" cy="3526972"/>
            </a:xfrm>
            <a:prstGeom prst="line">
              <a:avLst/>
            </a:prstGeom>
            <a:noFill/>
            <a:ln w="6350" cap="flat" cmpd="sng" algn="ctr">
              <a:solidFill>
                <a:srgbClr val="FFFFFF">
                  <a:lumMod val="75000"/>
                </a:srgbClr>
              </a:solidFill>
              <a:prstDash val="dash"/>
              <a:headEnd type="none" w="lg" len="med"/>
              <a:tailEnd type="none" w="lg" len="med"/>
            </a:ln>
            <a:effectLst/>
          </p:spPr>
        </p:cxnSp>
        <p:sp>
          <p:nvSpPr>
            <p:cNvPr id="80" name="arrow_11">
              <a:extLst>
                <a:ext uri="{FF2B5EF4-FFF2-40B4-BE49-F238E27FC236}">
                  <a16:creationId xmlns:a16="http://schemas.microsoft.com/office/drawing/2014/main" id="{D1105F4A-AC3B-A9BF-2E73-E228A9899739}"/>
                </a:ext>
                <a:ext uri="{C183D7F6-B498-43B3-948B-1728B52AA6E4}">
                  <adec:decorative xmlns:adec="http://schemas.microsoft.com/office/drawing/2017/decorative" val="1"/>
                </a:ext>
              </a:extLst>
            </p:cNvPr>
            <p:cNvSpPr>
              <a:spLocks noChangeAspect="1" noEditPoints="1"/>
            </p:cNvSpPr>
            <p:nvPr/>
          </p:nvSpPr>
          <p:spPr bwMode="auto">
            <a:xfrm>
              <a:off x="9329661" y="1769431"/>
              <a:ext cx="272880" cy="28506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2" name="globe">
              <a:extLst>
                <a:ext uri="{FF2B5EF4-FFF2-40B4-BE49-F238E27FC236}">
                  <a16:creationId xmlns:a16="http://schemas.microsoft.com/office/drawing/2014/main" id="{63A37035-382F-0DF1-B843-678D0744B41F}"/>
                </a:ext>
                <a:ext uri="{C183D7F6-B498-43B3-948B-1728B52AA6E4}">
                  <adec:decorative xmlns:adec="http://schemas.microsoft.com/office/drawing/2017/decorative" val="1"/>
                </a:ext>
              </a:extLst>
            </p:cNvPr>
            <p:cNvSpPr>
              <a:spLocks noChangeAspect="1" noEditPoints="1"/>
            </p:cNvSpPr>
            <p:nvPr/>
          </p:nvSpPr>
          <p:spPr bwMode="auto">
            <a:xfrm>
              <a:off x="6536086" y="1769431"/>
              <a:ext cx="284096" cy="28506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96">
              <a:extLst>
                <a:ext uri="{FF2B5EF4-FFF2-40B4-BE49-F238E27FC236}">
                  <a16:creationId xmlns:a16="http://schemas.microsoft.com/office/drawing/2014/main" id="{18C914B2-A458-277F-240F-C2794E9980F0}"/>
                </a:ext>
                <a:ext uri="{C183D7F6-B498-43B3-948B-1728B52AA6E4}">
                  <adec:decorative xmlns:adec="http://schemas.microsoft.com/office/drawing/2017/decorative" val="1"/>
                </a:ext>
              </a:extLst>
            </p:cNvPr>
            <p:cNvSpPr>
              <a:spLocks noChangeAspect="1" noEditPoints="1"/>
            </p:cNvSpPr>
            <p:nvPr/>
          </p:nvSpPr>
          <p:spPr bwMode="auto">
            <a:xfrm>
              <a:off x="3735370" y="1769431"/>
              <a:ext cx="309594" cy="2850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people_23">
              <a:extLst>
                <a:ext uri="{FF2B5EF4-FFF2-40B4-BE49-F238E27FC236}">
                  <a16:creationId xmlns:a16="http://schemas.microsoft.com/office/drawing/2014/main" id="{BAEE7F10-EF28-8882-D9B8-168AF8F495FE}"/>
                </a:ext>
                <a:ext uri="{C183D7F6-B498-43B3-948B-1728B52AA6E4}">
                  <adec:decorative xmlns:adec="http://schemas.microsoft.com/office/drawing/2017/decorative" val="1"/>
                </a:ext>
              </a:extLst>
            </p:cNvPr>
            <p:cNvSpPr>
              <a:spLocks noChangeAspect="1" noEditPoints="1"/>
            </p:cNvSpPr>
            <p:nvPr/>
          </p:nvSpPr>
          <p:spPr bwMode="auto">
            <a:xfrm>
              <a:off x="958145" y="1769431"/>
              <a:ext cx="288111" cy="285062"/>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4D31640E-59D2-AE08-0657-46C369C84D3B}"/>
              </a:ext>
            </a:extLst>
          </p:cNvPr>
          <p:cNvSpPr txBox="1">
            <a:spLocks/>
          </p:cNvSpPr>
          <p:nvPr>
            <p:custDataLst>
              <p:custData r:id="rId5"/>
              <p:custData r:id="rId6"/>
              <p:tags r:id="rId7"/>
            </p:custDataLst>
          </p:nvPr>
        </p:nvSpPr>
        <p:spPr>
          <a:xfrm>
            <a:off x="586740" y="2373222"/>
            <a:ext cx="2601751" cy="276999"/>
          </a:xfrm>
          <a:prstGeom prst="rect">
            <a:avLst/>
          </a:prstGeom>
          <a:noFill/>
        </p:spPr>
        <p:txBody>
          <a:bodyPr wrap="square" lIns="13716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Semibold"/>
                <a:ea typeface="+mn-ea"/>
                <a:cs typeface="+mn-cs"/>
              </a:rPr>
              <a:t>Insights</a:t>
            </a:r>
          </a:p>
        </p:txBody>
      </p:sp>
      <p:sp>
        <p:nvSpPr>
          <p:cNvPr id="26" name="TextBox 25">
            <a:extLst>
              <a:ext uri="{FF2B5EF4-FFF2-40B4-BE49-F238E27FC236}">
                <a16:creationId xmlns:a16="http://schemas.microsoft.com/office/drawing/2014/main" id="{D0B4952D-AC49-74D5-B44D-7C1CA2870304}"/>
              </a:ext>
            </a:extLst>
          </p:cNvPr>
          <p:cNvSpPr txBox="1">
            <a:spLocks/>
          </p:cNvSpPr>
          <p:nvPr>
            <p:custDataLst>
              <p:custData r:id="rId8"/>
              <p:custData r:id="rId9"/>
              <p:custData r:id="rId10"/>
              <p:tags r:id="rId11"/>
            </p:custDataLst>
          </p:nvPr>
        </p:nvSpPr>
        <p:spPr>
          <a:xfrm>
            <a:off x="586740" y="2779453"/>
            <a:ext cx="2601751" cy="3708433"/>
          </a:xfrm>
          <a:prstGeom prst="rect">
            <a:avLst/>
          </a:prstGeom>
          <a:noFill/>
        </p:spPr>
        <p:txBody>
          <a:bodyPr wrap="square" lIns="137160" tIns="91440" rIns="137160" bIns="91440" rtlCol="0" anchor="t">
            <a:noAutofit/>
          </a:bodyPr>
          <a:lstStyle/>
          <a:p>
            <a:pPr marL="285750" marR="0" lvl="0" indent="-285750" algn="l" defTabSz="914367" rtl="0" eaLnBrk="1" fontAlgn="auto" latinLnBrk="0" hangingPunct="1">
              <a:lnSpc>
                <a:spcPct val="100000"/>
              </a:lnSpc>
              <a:spcBef>
                <a:spcPts val="1200"/>
              </a:spcBef>
              <a:spcAft>
                <a:spcPts val="0"/>
              </a:spcAft>
              <a:buClrTx/>
              <a:buSzTx/>
              <a:buFont typeface="Arial"/>
              <a:buChar char="•"/>
              <a:tabLst/>
              <a:defRPr/>
            </a:pPr>
            <a:r>
              <a:rPr kumimoji="0" lang="en-US" sz="1400" b="0" i="0" u="none" strike="noStrike" kern="1200" cap="none" spc="0" normalizeH="0" baseline="0" noProof="0" dirty="0">
                <a:ln>
                  <a:noFill/>
                </a:ln>
                <a:solidFill>
                  <a:srgbClr val="000000"/>
                </a:solidFill>
                <a:effectLst/>
                <a:uLnTx/>
                <a:uFillTx/>
                <a:latin typeface="Segoe UI"/>
                <a:ea typeface="+mn-lt"/>
                <a:cs typeface="Segoe UI"/>
              </a:rPr>
              <a:t>Data sets in the energy industry are among the largest and most complex, with less than 5% used, making it difficult to generate meaningful insights</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1200"/>
              </a:spcBef>
              <a:spcAft>
                <a:spcPts val="0"/>
              </a:spcAft>
              <a:buClrTx/>
              <a:buSzTx/>
              <a:buFont typeface="Arial"/>
              <a:buChar char="•"/>
              <a:tabLst/>
              <a:defRPr/>
            </a:pPr>
            <a:r>
              <a:rPr kumimoji="0" lang="en-US" sz="1400" b="0" i="0" u="none" strike="noStrike" kern="1200" cap="none" spc="0" normalizeH="0" baseline="0" noProof="0" dirty="0">
                <a:ln>
                  <a:noFill/>
                </a:ln>
                <a:solidFill>
                  <a:srgbClr val="000000"/>
                </a:solidFill>
                <a:effectLst/>
                <a:uLnTx/>
                <a:uFillTx/>
                <a:latin typeface="Segoe UI"/>
                <a:ea typeface="+mn-lt"/>
                <a:cs typeface="Segoe UI"/>
              </a:rPr>
              <a:t>Too much time spent collecting and validating data and not enough time for strategic analysis and decision-making</a:t>
            </a:r>
          </a:p>
        </p:txBody>
      </p:sp>
      <p:sp>
        <p:nvSpPr>
          <p:cNvPr id="28" name="TextBox 27">
            <a:extLst>
              <a:ext uri="{FF2B5EF4-FFF2-40B4-BE49-F238E27FC236}">
                <a16:creationId xmlns:a16="http://schemas.microsoft.com/office/drawing/2014/main" id="{851669D8-6A88-5788-436B-316536F0018F}"/>
              </a:ext>
            </a:extLst>
          </p:cNvPr>
          <p:cNvSpPr txBox="1">
            <a:spLocks/>
          </p:cNvSpPr>
          <p:nvPr>
            <p:custDataLst>
              <p:custData r:id="rId12"/>
              <p:custData r:id="rId13"/>
              <p:custData r:id="rId14"/>
              <p:tags r:id="rId15"/>
            </p:custDataLst>
          </p:nvPr>
        </p:nvSpPr>
        <p:spPr>
          <a:xfrm>
            <a:off x="3386167" y="2373222"/>
            <a:ext cx="2601751" cy="276999"/>
          </a:xfrm>
          <a:prstGeom prst="rect">
            <a:avLst/>
          </a:prstGeom>
          <a:noFill/>
        </p:spPr>
        <p:txBody>
          <a:bodyPr wrap="square" lIns="13716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mn-cs"/>
              </a:rPr>
              <a:t>Operational Efficiency</a:t>
            </a:r>
          </a:p>
        </p:txBody>
      </p:sp>
      <p:sp>
        <p:nvSpPr>
          <p:cNvPr id="30" name="TextBox 29">
            <a:extLst>
              <a:ext uri="{FF2B5EF4-FFF2-40B4-BE49-F238E27FC236}">
                <a16:creationId xmlns:a16="http://schemas.microsoft.com/office/drawing/2014/main" id="{A15B988B-D797-FA67-0B38-BE8E0F6265DF}"/>
              </a:ext>
            </a:extLst>
          </p:cNvPr>
          <p:cNvSpPr txBox="1">
            <a:spLocks/>
          </p:cNvSpPr>
          <p:nvPr>
            <p:custDataLst>
              <p:custData r:id="rId16"/>
              <p:custData r:id="rId17"/>
              <p:custData r:id="rId18"/>
              <p:tags r:id="rId19"/>
            </p:custDataLst>
          </p:nvPr>
        </p:nvSpPr>
        <p:spPr>
          <a:xfrm>
            <a:off x="3386167" y="2779453"/>
            <a:ext cx="2601751" cy="3708433"/>
          </a:xfrm>
          <a:prstGeom prst="rect">
            <a:avLst/>
          </a:prstGeom>
          <a:noFill/>
        </p:spPr>
        <p:txBody>
          <a:bodyPr wrap="square" lIns="137160" tIns="91440" rIns="137160" bIns="91440" rtlCol="0" anchor="t">
            <a:noAutofit/>
          </a:bodyPr>
          <a:lstStyle/>
          <a:p>
            <a:pPr marL="285750" marR="0" lvl="0" indent="-285750" algn="l" defTabSz="914367" rtl="0" eaLnBrk="1" fontAlgn="auto" latinLnBrk="0" hangingPunct="1">
              <a:lnSpc>
                <a:spcPct val="100000"/>
              </a:lnSpc>
              <a:spcBef>
                <a:spcPts val="1200"/>
              </a:spcBef>
              <a:spcAft>
                <a:spcPts val="0"/>
              </a:spcAft>
              <a:buClrTx/>
              <a:buSzTx/>
              <a:buFont typeface="Arial"/>
              <a:buChar char="•"/>
              <a:tabLst/>
              <a:defRPr/>
            </a:pPr>
            <a:r>
              <a:rPr kumimoji="0" lang="en-US" sz="1400" b="0" i="0" u="none" strike="noStrike" kern="1200" cap="none" spc="0" normalizeH="0" baseline="0" noProof="0">
                <a:ln>
                  <a:noFill/>
                </a:ln>
                <a:solidFill>
                  <a:srgbClr val="000000"/>
                </a:solidFill>
                <a:effectLst/>
                <a:uLnTx/>
                <a:uFillTx/>
                <a:latin typeface="Segoe UI"/>
                <a:ea typeface="+mn-lt"/>
                <a:cs typeface="Segoe UI"/>
              </a:rPr>
              <a:t>Data bottlenecks and</a:t>
            </a:r>
            <a:r>
              <a:rPr kumimoji="0" lang="en-US" sz="1400" b="1" i="0" u="none" strike="noStrike" kern="1200" cap="none" spc="0" normalizeH="0" baseline="0" noProof="0">
                <a:ln>
                  <a:noFill/>
                </a:ln>
                <a:solidFill>
                  <a:srgbClr val="000000"/>
                </a:solidFill>
                <a:effectLst/>
                <a:uLnTx/>
                <a:uFillTx/>
                <a:latin typeface="Segoe UI"/>
                <a:ea typeface="+mn-lt"/>
                <a:cs typeface="Segoe UI"/>
              </a:rPr>
              <a:t> </a:t>
            </a:r>
            <a:r>
              <a:rPr kumimoji="0" lang="en-US" sz="1400" b="0" i="0" u="none" strike="noStrike" kern="1200" cap="none" spc="0" normalizeH="0" baseline="0" noProof="0">
                <a:ln>
                  <a:noFill/>
                </a:ln>
                <a:solidFill>
                  <a:srgbClr val="000000"/>
                </a:solidFill>
                <a:effectLst/>
                <a:uLnTx/>
                <a:uFillTx/>
                <a:latin typeface="Segoe UI"/>
                <a:ea typeface="+mn-lt"/>
                <a:cs typeface="Segoe UI"/>
              </a:rPr>
              <a:t>silos across diverse applications and businesses slow operations and workflows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1200"/>
              </a:spcBef>
              <a:spcAft>
                <a:spcPts val="0"/>
              </a:spcAft>
              <a:buClrTx/>
              <a:buSzTx/>
              <a:buFont typeface="Arial"/>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Data searches and repurchases are expensive and time-consuming</a:t>
            </a:r>
          </a:p>
        </p:txBody>
      </p:sp>
      <p:sp>
        <p:nvSpPr>
          <p:cNvPr id="32" name="TextBox 31">
            <a:extLst>
              <a:ext uri="{FF2B5EF4-FFF2-40B4-BE49-F238E27FC236}">
                <a16:creationId xmlns:a16="http://schemas.microsoft.com/office/drawing/2014/main" id="{D367857E-F3E7-331C-96F0-11A1FF137DFF}"/>
              </a:ext>
            </a:extLst>
          </p:cNvPr>
          <p:cNvSpPr txBox="1">
            <a:spLocks/>
          </p:cNvSpPr>
          <p:nvPr>
            <p:custDataLst>
              <p:custData r:id="rId20"/>
              <p:custData r:id="rId21"/>
              <p:custData r:id="rId22"/>
              <p:tags r:id="rId23"/>
            </p:custDataLst>
          </p:nvPr>
        </p:nvSpPr>
        <p:spPr>
          <a:xfrm>
            <a:off x="6185594" y="2373222"/>
            <a:ext cx="2601751" cy="276999"/>
          </a:xfrm>
          <a:prstGeom prst="rect">
            <a:avLst/>
          </a:prstGeom>
          <a:noFill/>
        </p:spPr>
        <p:txBody>
          <a:bodyPr wrap="square" lIns="13716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mn-cs"/>
              </a:rPr>
              <a:t>Global Scalability</a:t>
            </a:r>
            <a:endParaRPr kumimoji="0" lang="en-US" sz="1800" b="0" i="0" u="none" strike="noStrike" kern="1200" cap="none" spc="0" normalizeH="0" baseline="0" noProof="0" dirty="0">
              <a:ln>
                <a:noFill/>
              </a:ln>
              <a:solidFill>
                <a:srgbClr val="50E6FF"/>
              </a:solidFill>
              <a:effectLst/>
              <a:uLnTx/>
              <a:uFillTx/>
              <a:latin typeface="Segoe UI Semibold"/>
              <a:ea typeface="+mn-ea"/>
              <a:cs typeface="+mn-cs"/>
            </a:endParaRPr>
          </a:p>
        </p:txBody>
      </p:sp>
      <p:sp>
        <p:nvSpPr>
          <p:cNvPr id="34" name="TextBox 33">
            <a:extLst>
              <a:ext uri="{FF2B5EF4-FFF2-40B4-BE49-F238E27FC236}">
                <a16:creationId xmlns:a16="http://schemas.microsoft.com/office/drawing/2014/main" id="{1650C826-0998-3D51-7E2B-28A9BC8AA5DE}"/>
              </a:ext>
            </a:extLst>
          </p:cNvPr>
          <p:cNvSpPr txBox="1">
            <a:spLocks/>
          </p:cNvSpPr>
          <p:nvPr>
            <p:custDataLst>
              <p:custData r:id="rId24"/>
              <p:custData r:id="rId25"/>
              <p:custData r:id="rId26"/>
              <p:tags r:id="rId27"/>
            </p:custDataLst>
          </p:nvPr>
        </p:nvSpPr>
        <p:spPr>
          <a:xfrm>
            <a:off x="6185593" y="2779453"/>
            <a:ext cx="2601751" cy="3708433"/>
          </a:xfrm>
          <a:prstGeom prst="rect">
            <a:avLst/>
          </a:prstGeom>
          <a:noFill/>
        </p:spPr>
        <p:txBody>
          <a:bodyPr wrap="square" lIns="137160" tIns="91440" rIns="137160" bIns="91440" rtlCol="0" anchor="t">
            <a:noAutofit/>
          </a:bodyPr>
          <a:lstStyle/>
          <a:p>
            <a:pPr marL="228600" marR="0" lvl="0" indent="-2286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lt"/>
                <a:cs typeface="Segoe UI"/>
              </a:rPr>
              <a:t>Limited security and scalability compared to an integrated, open, enterprise-grade cloud with the power to compute intensive workloads at a global scale</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228600" marR="0" lvl="0" indent="-2286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lt"/>
                <a:cs typeface="Segoe UI"/>
              </a:rPr>
              <a:t>Lack of extensibility to an ecosystem of additional industry applications, developers, and solutions</a:t>
            </a:r>
          </a:p>
        </p:txBody>
      </p:sp>
      <p:sp>
        <p:nvSpPr>
          <p:cNvPr id="36" name="TextBox 35">
            <a:extLst>
              <a:ext uri="{FF2B5EF4-FFF2-40B4-BE49-F238E27FC236}">
                <a16:creationId xmlns:a16="http://schemas.microsoft.com/office/drawing/2014/main" id="{CBDBE0BE-CD67-6B3B-921E-73FDF828983E}"/>
              </a:ext>
            </a:extLst>
          </p:cNvPr>
          <p:cNvSpPr txBox="1">
            <a:spLocks/>
          </p:cNvSpPr>
          <p:nvPr>
            <p:custDataLst>
              <p:custData r:id="rId28"/>
              <p:custData r:id="rId29"/>
              <p:custData r:id="rId30"/>
              <p:tags r:id="rId31"/>
            </p:custDataLst>
          </p:nvPr>
        </p:nvSpPr>
        <p:spPr>
          <a:xfrm>
            <a:off x="8985020" y="2373222"/>
            <a:ext cx="2601751" cy="276999"/>
          </a:xfrm>
          <a:prstGeom prst="rect">
            <a:avLst/>
          </a:prstGeom>
          <a:noFill/>
        </p:spPr>
        <p:txBody>
          <a:bodyPr wrap="square" lIns="13716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mn-cs"/>
              </a:rPr>
              <a:t>Integration</a:t>
            </a:r>
          </a:p>
        </p:txBody>
      </p:sp>
      <p:sp>
        <p:nvSpPr>
          <p:cNvPr id="38" name="TextBox 37">
            <a:extLst>
              <a:ext uri="{FF2B5EF4-FFF2-40B4-BE49-F238E27FC236}">
                <a16:creationId xmlns:a16="http://schemas.microsoft.com/office/drawing/2014/main" id="{97373714-95CF-F1F0-A72E-872A6B890E81}"/>
              </a:ext>
            </a:extLst>
          </p:cNvPr>
          <p:cNvSpPr txBox="1">
            <a:spLocks/>
          </p:cNvSpPr>
          <p:nvPr>
            <p:custDataLst>
              <p:custData r:id="rId32"/>
              <p:custData r:id="rId33"/>
              <p:custData r:id="rId34"/>
              <p:tags r:id="rId35"/>
            </p:custDataLst>
          </p:nvPr>
        </p:nvSpPr>
        <p:spPr>
          <a:xfrm>
            <a:off x="8985020" y="2779453"/>
            <a:ext cx="2601751" cy="3708433"/>
          </a:xfrm>
          <a:prstGeom prst="rect">
            <a:avLst/>
          </a:prstGeom>
          <a:noFill/>
        </p:spPr>
        <p:txBody>
          <a:bodyPr wrap="square" lIns="137160" tIns="91440" rIns="137160" bIns="91440" rtlCol="0" anchor="t">
            <a:noAutofit/>
          </a:bodyPr>
          <a:lstStyle>
            <a:defPPr>
              <a:defRPr lang="en-US"/>
            </a:defPPr>
            <a:lvl1pPr marL="228600" indent="-228600">
              <a:spcBef>
                <a:spcPts val="400"/>
              </a:spcBef>
              <a:buFont typeface="Arial" panose="020B0604020202020204" pitchFamily="34" charset="0"/>
              <a:buChar char="•"/>
              <a:defRPr sz="1800"/>
            </a:lvl1pPr>
          </a:lstStyle>
          <a:p>
            <a:pPr marL="228600" marR="0" lvl="0" indent="-2286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Data is bound to proprietary applications, making it difficult to integrate solutions and data for analysis, collaboration, and innovation</a:t>
            </a:r>
          </a:p>
          <a:p>
            <a:pPr marL="228600" marR="0" lvl="0" indent="-2286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Lack of resources to build and support enterprise grade applications and technology capabilities</a:t>
            </a:r>
          </a:p>
        </p:txBody>
      </p:sp>
    </p:spTree>
    <p:extLst>
      <p:ext uri="{BB962C8B-B14F-4D97-AF65-F5344CB8AC3E}">
        <p14:creationId xmlns:p14="http://schemas.microsoft.com/office/powerpoint/2010/main" val="301420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CE12CD-FE92-8DEB-6E73-2BCDD7648B96}"/>
              </a:ext>
            </a:extLst>
          </p:cNvPr>
          <p:cNvGrpSpPr/>
          <p:nvPr/>
        </p:nvGrpSpPr>
        <p:grpSpPr>
          <a:xfrm>
            <a:off x="0" y="0"/>
            <a:ext cx="12192000" cy="1587500"/>
            <a:chOff x="0" y="0"/>
            <a:chExt cx="12192000" cy="1587500"/>
          </a:xfrm>
        </p:grpSpPr>
        <p:pic>
          <p:nvPicPr>
            <p:cNvPr id="20" name="Picture 19" descr="Graphical user interface, application&#10;&#10;Description automatically generated">
              <a:extLst>
                <a:ext uri="{FF2B5EF4-FFF2-40B4-BE49-F238E27FC236}">
                  <a16:creationId xmlns:a16="http://schemas.microsoft.com/office/drawing/2014/main" id="{32780C60-3F0F-836E-DA34-64B9A440B46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21" name="Rectangle 20">
              <a:extLst>
                <a:ext uri="{FF2B5EF4-FFF2-40B4-BE49-F238E27FC236}">
                  <a16:creationId xmlns:a16="http://schemas.microsoft.com/office/drawing/2014/main" id="{25E383E8-2EE7-844E-56A6-752C32E781B2}"/>
                </a:ext>
              </a:extLst>
            </p:cNvPr>
            <p:cNvSpPr>
              <a:spLocks/>
            </p:cNvSpPr>
            <p:nvPr/>
          </p:nvSpPr>
          <p:spPr bwMode="auto">
            <a:xfrm>
              <a:off x="0" y="0"/>
              <a:ext cx="12192000" cy="1587500"/>
            </a:xfrm>
            <a:prstGeom prst="rect">
              <a:avLst/>
            </a:prstGeom>
            <a:gradFill flip="none" rotWithShape="1">
              <a:gsLst>
                <a:gs pos="0">
                  <a:schemeClr val="tx2">
                    <a:alpha val="0"/>
                  </a:schemeClr>
                </a:gs>
                <a:gs pos="21000">
                  <a:srgbClr val="243A5E">
                    <a:alpha val="50000"/>
                  </a:srgbClr>
                </a:gs>
                <a:gs pos="61000">
                  <a:schemeClr val="tx2">
                    <a:alpha val="9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4" name="Title 3">
            <a:extLst>
              <a:ext uri="{FF2B5EF4-FFF2-40B4-BE49-F238E27FC236}">
                <a16:creationId xmlns:a16="http://schemas.microsoft.com/office/drawing/2014/main" id="{E66B73DD-67C8-B83C-E8EE-CB76A949979C}"/>
              </a:ext>
            </a:extLst>
          </p:cNvPr>
          <p:cNvSpPr>
            <a:spLocks noGrp="1"/>
          </p:cNvSpPr>
          <p:nvPr>
            <p:ph type="title"/>
          </p:nvPr>
        </p:nvSpPr>
        <p:spPr>
          <a:xfrm>
            <a:off x="588263" y="547528"/>
            <a:ext cx="11018520" cy="492443"/>
          </a:xfrm>
        </p:spPr>
        <p:txBody>
          <a:bodyPr/>
          <a:lstStyle/>
          <a:p>
            <a:r>
              <a:rPr lang="en-US" sz="3200" dirty="0">
                <a:solidFill>
                  <a:schemeClr val="bg1"/>
                </a:solidFill>
                <a:cs typeface="Segoe UI"/>
              </a:rPr>
              <a:t>Azure Data Manager for Energy Evolution</a:t>
            </a:r>
            <a:endParaRPr lang="en-US" sz="3200" dirty="0">
              <a:solidFill>
                <a:schemeClr val="bg1"/>
              </a:solidFill>
            </a:endParaRPr>
          </a:p>
        </p:txBody>
      </p:sp>
      <p:sp>
        <p:nvSpPr>
          <p:cNvPr id="6" name="TextBox 5">
            <a:extLst>
              <a:ext uri="{FF2B5EF4-FFF2-40B4-BE49-F238E27FC236}">
                <a16:creationId xmlns:a16="http://schemas.microsoft.com/office/drawing/2014/main" id="{BAA751DF-F87D-5922-25CC-7A1C9F5C12F6}"/>
              </a:ext>
            </a:extLst>
          </p:cNvPr>
          <p:cNvSpPr txBox="1"/>
          <p:nvPr/>
        </p:nvSpPr>
        <p:spPr>
          <a:xfrm>
            <a:off x="465780" y="1680131"/>
            <a:ext cx="1149852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Build industry capabilities to support transformation and energy transition in partnership with the global energy industry</a:t>
            </a:r>
          </a:p>
        </p:txBody>
      </p:sp>
      <p:sp>
        <p:nvSpPr>
          <p:cNvPr id="7" name="Content Placeholder 2">
            <a:extLst>
              <a:ext uri="{FF2B5EF4-FFF2-40B4-BE49-F238E27FC236}">
                <a16:creationId xmlns:a16="http://schemas.microsoft.com/office/drawing/2014/main" id="{5091FE56-D772-DB7F-A369-21069E1622F8}"/>
              </a:ext>
            </a:extLst>
          </p:cNvPr>
          <p:cNvSpPr txBox="1">
            <a:spLocks/>
          </p:cNvSpPr>
          <p:nvPr/>
        </p:nvSpPr>
        <p:spPr>
          <a:xfrm>
            <a:off x="8552329" y="2435655"/>
            <a:ext cx="3325908" cy="4122491"/>
          </a:xfrm>
          <a:prstGeom prst="rect">
            <a:avLst/>
          </a:prstGeom>
          <a:noFill/>
          <a:effectLst/>
        </p:spPr>
        <p:txBody>
          <a:bodyPr vert="horz" wrap="square" lIns="0" tIns="0" rIns="0" bIns="0" rtlCol="0" anchor="t" anchorCtr="0">
            <a:noAutofit/>
          </a:bodyPr>
          <a:lstStyle>
            <a:lvl1pPr marL="173038" indent="-173038" algn="l" defTabSz="914400" rtl="0" eaLnBrk="1" latinLnBrk="0" hangingPunct="1">
              <a:lnSpc>
                <a:spcPct val="90000"/>
              </a:lnSpc>
              <a:spcBef>
                <a:spcPts val="600"/>
              </a:spcBef>
              <a:buClr>
                <a:schemeClr val="accent1">
                  <a:lumMod val="50000"/>
                </a:schemeClr>
              </a:buClr>
              <a:buSzPct val="90000"/>
              <a:buFont typeface="Wingdings" panose="05000000000000000000" pitchFamily="2" charset="2"/>
              <a:buChar char="§"/>
              <a:defRPr sz="1200" kern="1200">
                <a:solidFill>
                  <a:schemeClr val="tx1"/>
                </a:solidFill>
                <a:latin typeface="Segoe UI" panose="020B0502040204020203" pitchFamily="34" charset="0"/>
                <a:ea typeface="+mn-ea"/>
                <a:cs typeface="Segoe UI" panose="020B0502040204020203" pitchFamily="34" charset="0"/>
              </a:defRPr>
            </a:lvl1pPr>
            <a:lvl2pPr marL="346075" indent="-173038" algn="l" defTabSz="914400" rtl="0" eaLnBrk="1" latinLnBrk="0" hangingPunct="1">
              <a:lnSpc>
                <a:spcPct val="90000"/>
              </a:lnSpc>
              <a:spcBef>
                <a:spcPts val="600"/>
              </a:spcBef>
              <a:buClr>
                <a:schemeClr val="accent1">
                  <a:lumMod val="50000"/>
                </a:schemeClr>
              </a:buClr>
              <a:buFont typeface="Calibri" panose="020F0502020204030204" pitchFamily="34" charset="0"/>
              <a:buChar char="−"/>
              <a:defRPr sz="1200" kern="1200">
                <a:solidFill>
                  <a:schemeClr val="tx1"/>
                </a:solidFill>
                <a:latin typeface="Segoe UI" panose="020B0502040204020203" pitchFamily="34" charset="0"/>
                <a:ea typeface="+mn-ea"/>
                <a:cs typeface="Segoe UI" panose="020B0502040204020203" pitchFamily="34" charset="0"/>
              </a:defRPr>
            </a:lvl2pPr>
            <a:lvl3pPr marL="574675" indent="-173038" algn="l" defTabSz="914400" rtl="0" eaLnBrk="1" latinLnBrk="0" hangingPunct="1">
              <a:lnSpc>
                <a:spcPct val="90000"/>
              </a:lnSpc>
              <a:spcBef>
                <a:spcPts val="600"/>
              </a:spcBef>
              <a:buClr>
                <a:schemeClr val="accent1">
                  <a:lumMod val="50000"/>
                </a:schemeClr>
              </a:buClr>
              <a:buFont typeface="Calibri" panose="020F0502020204030204" pitchFamily="34" charset="0"/>
              <a:buChar char="▫"/>
              <a:defRPr sz="1200" kern="1200">
                <a:solidFill>
                  <a:schemeClr val="tx1"/>
                </a:solidFill>
                <a:latin typeface="Segoe UI" panose="020B0502040204020203" pitchFamily="34" charset="0"/>
                <a:ea typeface="+mn-ea"/>
                <a:cs typeface="Segoe UI" panose="020B0502040204020203" pitchFamily="34" charset="0"/>
              </a:defRPr>
            </a:lvl3pPr>
            <a:lvl4pPr marL="741363" indent="-166688" algn="l" defTabSz="914400" rtl="0" eaLnBrk="1" latinLnBrk="0" hangingPunct="1">
              <a:lnSpc>
                <a:spcPct val="90000"/>
              </a:lnSpc>
              <a:spcBef>
                <a:spcPts val="600"/>
              </a:spcBef>
              <a:buClr>
                <a:schemeClr val="accent1">
                  <a:lumMod val="50000"/>
                </a:schemeClr>
              </a:buClr>
              <a:buSzPct val="85000"/>
              <a:buFont typeface="Calibri" panose="020F0502020204030204" pitchFamily="34" charset="0"/>
              <a:buChar char="−"/>
              <a:defRPr sz="1200" kern="1200">
                <a:solidFill>
                  <a:schemeClr val="tx1"/>
                </a:solidFill>
                <a:latin typeface="Segoe UI" panose="020B0502040204020203" pitchFamily="34" charset="0"/>
                <a:ea typeface="+mn-ea"/>
                <a:cs typeface="Segoe UI" panose="020B0502040204020203" pitchFamily="34" charset="0"/>
              </a:defRPr>
            </a:lvl4pPr>
            <a:lvl5pPr marL="914400" indent="-173038" algn="l" defTabSz="914400" rtl="0" eaLnBrk="1" latinLnBrk="0" hangingPunct="1">
              <a:lnSpc>
                <a:spcPct val="90000"/>
              </a:lnSpc>
              <a:spcBef>
                <a:spcPts val="600"/>
              </a:spcBef>
              <a:buClr>
                <a:schemeClr val="accent1">
                  <a:lumMod val="50000"/>
                </a:schemeClr>
              </a:buClr>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FFFFFF">
                  <a:lumMod val="75000"/>
                </a:srgbClr>
              </a:buClr>
              <a:buFont typeface="Courier New" panose="02070309020205020404" pitchFamily="49" charset="0"/>
              <a:buChar char="o"/>
              <a:defRPr/>
            </a:pP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platform to govern subsurface data types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across the full project life-cycle from acquisition to production. </a:t>
            </a:r>
          </a:p>
          <a:p>
            <a:pPr>
              <a:lnSpc>
                <a:spcPct val="100000"/>
              </a:lnSpc>
              <a:spcBef>
                <a:spcPts val="0"/>
              </a:spcBef>
              <a:spcAft>
                <a:spcPts val="600"/>
              </a:spcAft>
              <a:buClr>
                <a:srgbClr val="FFFFFF">
                  <a:lumMod val="75000"/>
                </a:srgbClr>
              </a:buClr>
              <a:buFont typeface="Courier New" panose="02070309020205020404" pitchFamily="49" charset="0"/>
              <a:buChar char="o"/>
              <a:defRPr/>
            </a:pPr>
            <a:endParaRPr lang="en-US" sz="1400">
              <a:solidFill>
                <a:srgbClr val="000000"/>
              </a:solidFill>
            </a:endParaRPr>
          </a:p>
          <a:p>
            <a:pPr>
              <a:lnSpc>
                <a:spcPct val="100000"/>
              </a:lnSpc>
              <a:spcBef>
                <a:spcPts val="0"/>
              </a:spcBef>
              <a:spcAft>
                <a:spcPts val="600"/>
              </a:spcAft>
              <a:buClr>
                <a:srgbClr val="FFFFFF">
                  <a:lumMod val="75000"/>
                </a:srgbClr>
              </a:buClr>
              <a:buFont typeface="Courier New" panose="02070309020205020404" pitchFamily="49" charset="0"/>
              <a:buChar char="o"/>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Using industry defined open data standards to unlock siloed data and </a:t>
            </a: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liberate the data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types across different applications. </a:t>
            </a:r>
          </a:p>
          <a:p>
            <a:pPr>
              <a:lnSpc>
                <a:spcPct val="100000"/>
              </a:lnSpc>
              <a:spcBef>
                <a:spcPts val="0"/>
              </a:spcBef>
              <a:spcAft>
                <a:spcPts val="600"/>
              </a:spcAft>
              <a:buClr>
                <a:srgbClr val="FFFFFF">
                  <a:lumMod val="75000"/>
                </a:srgbClr>
              </a:buClr>
              <a:buFont typeface="Courier New" panose="02070309020205020404" pitchFamily="49" charset="0"/>
              <a:buChar char="o"/>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a:lnSpc>
                <a:spcPct val="100000"/>
              </a:lnSpc>
              <a:spcBef>
                <a:spcPts val="0"/>
              </a:spcBef>
              <a:spcAft>
                <a:spcPts val="600"/>
              </a:spcAft>
              <a:buClr>
                <a:srgbClr val="FFFFFF">
                  <a:lumMod val="75000"/>
                </a:srgbClr>
              </a:buClr>
              <a:buFont typeface="Courier New" panose="02070309020205020404" pitchFamily="49" charset="0"/>
              <a:buChar char="o"/>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 for end-to-end domain workflows that predominantly are built </a:t>
            </a: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using ISV applications and cloud solutions</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p>
          <a:p>
            <a:pPr>
              <a:lnSpc>
                <a:spcPct val="100000"/>
              </a:lnSpc>
              <a:spcBef>
                <a:spcPts val="0"/>
              </a:spcBef>
              <a:spcAft>
                <a:spcPts val="600"/>
              </a:spcAft>
              <a:buClr>
                <a:srgbClr val="FFFFFF">
                  <a:lumMod val="75000"/>
                </a:srgbClr>
              </a:buClr>
              <a:buFont typeface="Courier New" panose="02070309020205020404" pitchFamily="49" charset="0"/>
              <a:buChar char="o"/>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a:lnSpc>
                <a:spcPct val="100000"/>
              </a:lnSpc>
              <a:spcBef>
                <a:spcPts val="0"/>
              </a:spcBef>
              <a:spcAft>
                <a:spcPts val="600"/>
              </a:spcAft>
              <a:buClr>
                <a:srgbClr val="FFFFFF">
                  <a:lumMod val="75000"/>
                </a:srgbClr>
              </a:buClr>
              <a:buFont typeface="Courier New" panose="02070309020205020404" pitchFamily="49" charset="0"/>
              <a:buChar char="o"/>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Connectivity for domain specific data across </a:t>
            </a: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 offerings</a:t>
            </a:r>
          </a:p>
        </p:txBody>
      </p:sp>
      <p:pic>
        <p:nvPicPr>
          <p:cNvPr id="5" name="Picture 4">
            <a:extLst>
              <a:ext uri="{FF2B5EF4-FFF2-40B4-BE49-F238E27FC236}">
                <a16:creationId xmlns:a16="http://schemas.microsoft.com/office/drawing/2014/main" id="{89103491-1674-1C47-E383-B7654E56B4A5}"/>
              </a:ext>
            </a:extLst>
          </p:cNvPr>
          <p:cNvPicPr>
            <a:picLocks noChangeAspect="1"/>
          </p:cNvPicPr>
          <p:nvPr/>
        </p:nvPicPr>
        <p:blipFill>
          <a:blip r:embed="rId4"/>
          <a:stretch>
            <a:fillRect/>
          </a:stretch>
        </p:blipFill>
        <p:spPr>
          <a:xfrm>
            <a:off x="444011" y="2260732"/>
            <a:ext cx="7698152" cy="3659777"/>
          </a:xfrm>
          <a:prstGeom prst="rect">
            <a:avLst/>
          </a:prstGeom>
        </p:spPr>
      </p:pic>
    </p:spTree>
    <p:extLst>
      <p:ext uri="{BB962C8B-B14F-4D97-AF65-F5344CB8AC3E}">
        <p14:creationId xmlns:p14="http://schemas.microsoft.com/office/powerpoint/2010/main" val="104354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DFA60BC4-75E3-733A-3752-D3AEB8F9585D}"/>
              </a:ext>
            </a:extLst>
          </p:cNvPr>
          <p:cNvGrpSpPr/>
          <p:nvPr/>
        </p:nvGrpSpPr>
        <p:grpSpPr>
          <a:xfrm>
            <a:off x="0" y="-1"/>
            <a:ext cx="12192000" cy="1587501"/>
            <a:chOff x="0" y="-1"/>
            <a:chExt cx="12192000" cy="1587501"/>
          </a:xfrm>
        </p:grpSpPr>
        <p:pic>
          <p:nvPicPr>
            <p:cNvPr id="51" name="Picture 50">
              <a:extLst>
                <a:ext uri="{FF2B5EF4-FFF2-40B4-BE49-F238E27FC236}">
                  <a16:creationId xmlns:a16="http://schemas.microsoft.com/office/drawing/2014/main" id="{BCDC886D-C0D5-CE5E-C3A1-546FB908C197}"/>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52" name="Rectangle 51">
              <a:extLst>
                <a:ext uri="{FF2B5EF4-FFF2-40B4-BE49-F238E27FC236}">
                  <a16:creationId xmlns:a16="http://schemas.microsoft.com/office/drawing/2014/main" id="{B72076A2-7892-2AD4-1FC1-E4B04D65C2D8}"/>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a:solidFill>
                  <a:schemeClr val="bg1"/>
                </a:solidFill>
                <a:cs typeface="Segoe UI"/>
              </a:rPr>
              <a:t>Open data platform with industry leading integrations</a:t>
            </a:r>
          </a:p>
        </p:txBody>
      </p:sp>
      <p:grpSp>
        <p:nvGrpSpPr>
          <p:cNvPr id="46" name="Group 45">
            <a:extLst>
              <a:ext uri="{FF2B5EF4-FFF2-40B4-BE49-F238E27FC236}">
                <a16:creationId xmlns:a16="http://schemas.microsoft.com/office/drawing/2014/main" id="{411764EB-5F1A-1041-2E45-A56A517F3E5C}"/>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6007E2EE-F8C1-B61F-61AE-F06C3B64C26D}"/>
                </a:ext>
              </a:extLst>
            </p:cNvPr>
            <p:cNvGrpSpPr/>
            <p:nvPr/>
          </p:nvGrpSpPr>
          <p:grpSpPr>
            <a:xfrm>
              <a:off x="846083" y="596664"/>
              <a:ext cx="249292" cy="213514"/>
              <a:chOff x="5766339" y="3146964"/>
              <a:chExt cx="656368" cy="562165"/>
            </a:xfrm>
          </p:grpSpPr>
          <p:sp>
            <p:nvSpPr>
              <p:cNvPr id="31" name="Freeform: Shape 30">
                <a:extLst>
                  <a:ext uri="{FF2B5EF4-FFF2-40B4-BE49-F238E27FC236}">
                    <a16:creationId xmlns:a16="http://schemas.microsoft.com/office/drawing/2014/main" id="{56A5EA5B-23CD-D658-7A70-619FCC1E2C0F}"/>
                  </a:ext>
                </a:extLst>
              </p:cNvPr>
              <p:cNvSpPr/>
              <p:nvPr/>
            </p:nvSpPr>
            <p:spPr>
              <a:xfrm>
                <a:off x="5766339" y="3296411"/>
                <a:ext cx="179641" cy="149447"/>
              </a:xfrm>
              <a:custGeom>
                <a:avLst/>
                <a:gdLst>
                  <a:gd name="connsiteX0" fmla="*/ 179642 w 179641"/>
                  <a:gd name="connsiteY0" fmla="*/ 149447 h 149447"/>
                  <a:gd name="connsiteX1" fmla="*/ 31052 w 179641"/>
                  <a:gd name="connsiteY1" fmla="*/ 149447 h 149447"/>
                  <a:gd name="connsiteX2" fmla="*/ 0 w 179641"/>
                  <a:gd name="connsiteY2" fmla="*/ 118396 h 149447"/>
                  <a:gd name="connsiteX3" fmla="*/ 0 w 179641"/>
                  <a:gd name="connsiteY3" fmla="*/ 31052 h 149447"/>
                  <a:gd name="connsiteX4" fmla="*/ 31052 w 179641"/>
                  <a:gd name="connsiteY4" fmla="*/ 0 h 149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41" h="149447">
                    <a:moveTo>
                      <a:pt x="179642" y="149447"/>
                    </a:moveTo>
                    <a:lnTo>
                      <a:pt x="31052" y="149447"/>
                    </a:lnTo>
                    <a:cubicBezTo>
                      <a:pt x="13906" y="149447"/>
                      <a:pt x="0" y="135541"/>
                      <a:pt x="0" y="118396"/>
                    </a:cubicBezTo>
                    <a:lnTo>
                      <a:pt x="0" y="31052"/>
                    </a:lnTo>
                    <a:cubicBezTo>
                      <a:pt x="0" y="13907"/>
                      <a:pt x="13906" y="0"/>
                      <a:pt x="31052" y="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2" name="Freeform: Shape 31">
                <a:extLst>
                  <a:ext uri="{FF2B5EF4-FFF2-40B4-BE49-F238E27FC236}">
                    <a16:creationId xmlns:a16="http://schemas.microsoft.com/office/drawing/2014/main" id="{7995E7BA-7F5C-20AA-3004-AB5B0162C8B5}"/>
                  </a:ext>
                </a:extLst>
              </p:cNvPr>
              <p:cNvSpPr/>
              <p:nvPr/>
            </p:nvSpPr>
            <p:spPr>
              <a:xfrm>
                <a:off x="5766339" y="3445953"/>
                <a:ext cx="305085" cy="149447"/>
              </a:xfrm>
              <a:custGeom>
                <a:avLst/>
                <a:gdLst>
                  <a:gd name="connsiteX0" fmla="*/ 305086 w 305085"/>
                  <a:gd name="connsiteY0" fmla="*/ 149447 h 149447"/>
                  <a:gd name="connsiteX1" fmla="*/ 31052 w 305085"/>
                  <a:gd name="connsiteY1" fmla="*/ 149447 h 149447"/>
                  <a:gd name="connsiteX2" fmla="*/ 0 w 305085"/>
                  <a:gd name="connsiteY2" fmla="*/ 118396 h 149447"/>
                  <a:gd name="connsiteX3" fmla="*/ 0 w 305085"/>
                  <a:gd name="connsiteY3" fmla="*/ 31052 h 149447"/>
                  <a:gd name="connsiteX4" fmla="*/ 31052 w 305085"/>
                  <a:gd name="connsiteY4" fmla="*/ 0 h 149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85" h="149447">
                    <a:moveTo>
                      <a:pt x="305086" y="149447"/>
                    </a:moveTo>
                    <a:lnTo>
                      <a:pt x="31052" y="149447"/>
                    </a:lnTo>
                    <a:cubicBezTo>
                      <a:pt x="13906" y="149447"/>
                      <a:pt x="0" y="135541"/>
                      <a:pt x="0" y="118396"/>
                    </a:cubicBezTo>
                    <a:lnTo>
                      <a:pt x="0" y="31052"/>
                    </a:lnTo>
                    <a:cubicBezTo>
                      <a:pt x="0" y="13907"/>
                      <a:pt x="13906" y="0"/>
                      <a:pt x="31052" y="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3" name="Freeform: Shape 32">
                <a:extLst>
                  <a:ext uri="{FF2B5EF4-FFF2-40B4-BE49-F238E27FC236}">
                    <a16:creationId xmlns:a16="http://schemas.microsoft.com/office/drawing/2014/main" id="{32187C5F-A676-0C46-CD78-CC23E1F1FA3D}"/>
                  </a:ext>
                </a:extLst>
              </p:cNvPr>
              <p:cNvSpPr/>
              <p:nvPr/>
            </p:nvSpPr>
            <p:spPr>
              <a:xfrm>
                <a:off x="5823203" y="3336511"/>
                <a:ext cx="9525" cy="69246"/>
              </a:xfrm>
              <a:custGeom>
                <a:avLst/>
                <a:gdLst>
                  <a:gd name="connsiteX0" fmla="*/ 0 w 9525"/>
                  <a:gd name="connsiteY0" fmla="*/ 0 h 69246"/>
                  <a:gd name="connsiteX1" fmla="*/ 0 w 9525"/>
                  <a:gd name="connsiteY1" fmla="*/ 69247 h 69246"/>
                </a:gdLst>
                <a:ahLst/>
                <a:cxnLst>
                  <a:cxn ang="0">
                    <a:pos x="connsiteX0" y="connsiteY0"/>
                  </a:cxn>
                  <a:cxn ang="0">
                    <a:pos x="connsiteX1" y="connsiteY1"/>
                  </a:cxn>
                </a:cxnLst>
                <a:rect l="l" t="t" r="r" b="b"/>
                <a:pathLst>
                  <a:path w="9525" h="69246">
                    <a:moveTo>
                      <a:pt x="0" y="0"/>
                    </a:moveTo>
                    <a:lnTo>
                      <a:pt x="0" y="69247"/>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4" name="Freeform: Shape 33">
                <a:extLst>
                  <a:ext uri="{FF2B5EF4-FFF2-40B4-BE49-F238E27FC236}">
                    <a16:creationId xmlns:a16="http://schemas.microsoft.com/office/drawing/2014/main" id="{E74E4788-AD6C-F5A0-82D4-FA584CD5BAB6}"/>
                  </a:ext>
                </a:extLst>
              </p:cNvPr>
              <p:cNvSpPr/>
              <p:nvPr/>
            </p:nvSpPr>
            <p:spPr>
              <a:xfrm>
                <a:off x="5766339" y="3146964"/>
                <a:ext cx="478631" cy="149447"/>
              </a:xfrm>
              <a:custGeom>
                <a:avLst/>
                <a:gdLst>
                  <a:gd name="connsiteX0" fmla="*/ 447485 w 478631"/>
                  <a:gd name="connsiteY0" fmla="*/ 149447 h 149447"/>
                  <a:gd name="connsiteX1" fmla="*/ 31052 w 478631"/>
                  <a:gd name="connsiteY1" fmla="*/ 149447 h 149447"/>
                  <a:gd name="connsiteX2" fmla="*/ 0 w 478631"/>
                  <a:gd name="connsiteY2" fmla="*/ 118396 h 149447"/>
                  <a:gd name="connsiteX3" fmla="*/ 0 w 478631"/>
                  <a:gd name="connsiteY3" fmla="*/ 31052 h 149447"/>
                  <a:gd name="connsiteX4" fmla="*/ 31052 w 478631"/>
                  <a:gd name="connsiteY4" fmla="*/ 0 h 149447"/>
                  <a:gd name="connsiteX5" fmla="*/ 447580 w 478631"/>
                  <a:gd name="connsiteY5" fmla="*/ 0 h 149447"/>
                  <a:gd name="connsiteX6" fmla="*/ 478631 w 478631"/>
                  <a:gd name="connsiteY6" fmla="*/ 31052 h 149447"/>
                  <a:gd name="connsiteX7" fmla="*/ 478631 w 478631"/>
                  <a:gd name="connsiteY7" fmla="*/ 118396 h 149447"/>
                  <a:gd name="connsiteX8" fmla="*/ 447485 w 478631"/>
                  <a:gd name="connsiteY8" fmla="*/ 149447 h 14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631" h="149447">
                    <a:moveTo>
                      <a:pt x="447485" y="149447"/>
                    </a:moveTo>
                    <a:lnTo>
                      <a:pt x="31052" y="149447"/>
                    </a:lnTo>
                    <a:cubicBezTo>
                      <a:pt x="13906" y="149447"/>
                      <a:pt x="0" y="135541"/>
                      <a:pt x="0" y="118396"/>
                    </a:cubicBezTo>
                    <a:lnTo>
                      <a:pt x="0" y="31052"/>
                    </a:lnTo>
                    <a:cubicBezTo>
                      <a:pt x="0" y="13906"/>
                      <a:pt x="13906" y="0"/>
                      <a:pt x="31052" y="0"/>
                    </a:cubicBezTo>
                    <a:lnTo>
                      <a:pt x="447580" y="0"/>
                    </a:lnTo>
                    <a:cubicBezTo>
                      <a:pt x="464725" y="0"/>
                      <a:pt x="478631" y="13906"/>
                      <a:pt x="478631" y="31052"/>
                    </a:cubicBezTo>
                    <a:lnTo>
                      <a:pt x="478631" y="118396"/>
                    </a:lnTo>
                    <a:cubicBezTo>
                      <a:pt x="478536" y="135541"/>
                      <a:pt x="464629" y="149447"/>
                      <a:pt x="447485" y="149447"/>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5" name="Freeform: Shape 34">
                <a:extLst>
                  <a:ext uri="{FF2B5EF4-FFF2-40B4-BE49-F238E27FC236}">
                    <a16:creationId xmlns:a16="http://schemas.microsoft.com/office/drawing/2014/main" id="{17D32825-99DF-0E1F-A2D6-8BF4C9B63C4F}"/>
                  </a:ext>
                </a:extLst>
              </p:cNvPr>
              <p:cNvSpPr/>
              <p:nvPr/>
            </p:nvSpPr>
            <p:spPr>
              <a:xfrm>
                <a:off x="6080854" y="3199161"/>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6" name="Freeform: Shape 35">
                <a:extLst>
                  <a:ext uri="{FF2B5EF4-FFF2-40B4-BE49-F238E27FC236}">
                    <a16:creationId xmlns:a16="http://schemas.microsoft.com/office/drawing/2014/main" id="{45226417-F214-BE91-4DE6-D4F4F23C3E09}"/>
                  </a:ext>
                </a:extLst>
              </p:cNvPr>
              <p:cNvSpPr/>
              <p:nvPr/>
            </p:nvSpPr>
            <p:spPr>
              <a:xfrm>
                <a:off x="6157531" y="3199161"/>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7" name="Freeform: Shape 36">
                <a:extLst>
                  <a:ext uri="{FF2B5EF4-FFF2-40B4-BE49-F238E27FC236}">
                    <a16:creationId xmlns:a16="http://schemas.microsoft.com/office/drawing/2014/main" id="{E15F98CC-8DCA-8F33-FFBA-92F1BE36A231}"/>
                  </a:ext>
                </a:extLst>
              </p:cNvPr>
              <p:cNvSpPr/>
              <p:nvPr/>
            </p:nvSpPr>
            <p:spPr>
              <a:xfrm>
                <a:off x="5823203" y="3187064"/>
                <a:ext cx="9525" cy="69151"/>
              </a:xfrm>
              <a:custGeom>
                <a:avLst/>
                <a:gdLst>
                  <a:gd name="connsiteX0" fmla="*/ 0 w 9525"/>
                  <a:gd name="connsiteY0" fmla="*/ 0 h 69151"/>
                  <a:gd name="connsiteX1" fmla="*/ 0 w 9525"/>
                  <a:gd name="connsiteY1" fmla="*/ 69152 h 69151"/>
                </a:gdLst>
                <a:ahLst/>
                <a:cxnLst>
                  <a:cxn ang="0">
                    <a:pos x="connsiteX0" y="connsiteY0"/>
                  </a:cxn>
                  <a:cxn ang="0">
                    <a:pos x="connsiteX1" y="connsiteY1"/>
                  </a:cxn>
                </a:cxnLst>
                <a:rect l="l" t="t" r="r" b="b"/>
                <a:pathLst>
                  <a:path w="9525" h="69151">
                    <a:moveTo>
                      <a:pt x="0" y="0"/>
                    </a:moveTo>
                    <a:lnTo>
                      <a:pt x="0" y="69152"/>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8" name="Freeform: Shape 37">
                <a:extLst>
                  <a:ext uri="{FF2B5EF4-FFF2-40B4-BE49-F238E27FC236}">
                    <a16:creationId xmlns:a16="http://schemas.microsoft.com/office/drawing/2014/main" id="{2C8A9DB6-515C-F7D0-7175-D4C0C1A11F51}"/>
                  </a:ext>
                </a:extLst>
              </p:cNvPr>
              <p:cNvSpPr/>
              <p:nvPr/>
            </p:nvSpPr>
            <p:spPr>
              <a:xfrm>
                <a:off x="5823203" y="3486054"/>
                <a:ext cx="9525" cy="69151"/>
              </a:xfrm>
              <a:custGeom>
                <a:avLst/>
                <a:gdLst>
                  <a:gd name="connsiteX0" fmla="*/ 0 w 9525"/>
                  <a:gd name="connsiteY0" fmla="*/ 0 h 69151"/>
                  <a:gd name="connsiteX1" fmla="*/ 0 w 9525"/>
                  <a:gd name="connsiteY1" fmla="*/ 69152 h 69151"/>
                </a:gdLst>
                <a:ahLst/>
                <a:cxnLst>
                  <a:cxn ang="0">
                    <a:pos x="connsiteX0" y="connsiteY0"/>
                  </a:cxn>
                  <a:cxn ang="0">
                    <a:pos x="connsiteX1" y="connsiteY1"/>
                  </a:cxn>
                </a:cxnLst>
                <a:rect l="l" t="t" r="r" b="b"/>
                <a:pathLst>
                  <a:path w="9525" h="69151">
                    <a:moveTo>
                      <a:pt x="0" y="0"/>
                    </a:moveTo>
                    <a:lnTo>
                      <a:pt x="0" y="69152"/>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39" name="Freeform: Shape 38">
                <a:extLst>
                  <a:ext uri="{FF2B5EF4-FFF2-40B4-BE49-F238E27FC236}">
                    <a16:creationId xmlns:a16="http://schemas.microsoft.com/office/drawing/2014/main" id="{07A6EEFC-7D6E-EE17-9E9A-51E54252900B}"/>
                  </a:ext>
                </a:extLst>
              </p:cNvPr>
              <p:cNvSpPr/>
              <p:nvPr/>
            </p:nvSpPr>
            <p:spPr>
              <a:xfrm>
                <a:off x="5943790" y="3296316"/>
                <a:ext cx="478917" cy="299085"/>
              </a:xfrm>
              <a:custGeom>
                <a:avLst/>
                <a:gdLst>
                  <a:gd name="connsiteX0" fmla="*/ 122492 w 478917"/>
                  <a:gd name="connsiteY0" fmla="*/ 299085 h 299085"/>
                  <a:gd name="connsiteX1" fmla="*/ 122492 w 478917"/>
                  <a:gd name="connsiteY1" fmla="*/ 299085 h 299085"/>
                  <a:gd name="connsiteX2" fmla="*/ 119729 w 478917"/>
                  <a:gd name="connsiteY2" fmla="*/ 299085 h 299085"/>
                  <a:gd name="connsiteX3" fmla="*/ 0 w 478917"/>
                  <a:gd name="connsiteY3" fmla="*/ 179165 h 299085"/>
                  <a:gd name="connsiteX4" fmla="*/ 119729 w 478917"/>
                  <a:gd name="connsiteY4" fmla="*/ 60674 h 299085"/>
                  <a:gd name="connsiteX5" fmla="*/ 144780 w 478917"/>
                  <a:gd name="connsiteY5" fmla="*/ 62008 h 299085"/>
                  <a:gd name="connsiteX6" fmla="*/ 256127 w 478917"/>
                  <a:gd name="connsiteY6" fmla="*/ 0 h 299085"/>
                  <a:gd name="connsiteX7" fmla="*/ 387001 w 478917"/>
                  <a:gd name="connsiteY7" fmla="*/ 117158 h 299085"/>
                  <a:gd name="connsiteX8" fmla="*/ 387001 w 478917"/>
                  <a:gd name="connsiteY8" fmla="*/ 117158 h 299085"/>
                  <a:gd name="connsiteX9" fmla="*/ 478917 w 478917"/>
                  <a:gd name="connsiteY9" fmla="*/ 208121 h 299085"/>
                  <a:gd name="connsiteX10" fmla="*/ 391192 w 478917"/>
                  <a:gd name="connsiteY10" fmla="*/ 299085 h 299085"/>
                  <a:gd name="connsiteX11" fmla="*/ 391192 w 478917"/>
                  <a:gd name="connsiteY11" fmla="*/ 299085 h 299085"/>
                  <a:gd name="connsiteX12" fmla="*/ 122492 w 478917"/>
                  <a:gd name="connsiteY12" fmla="*/ 299085 h 2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8917" h="299085">
                    <a:moveTo>
                      <a:pt x="122492" y="299085"/>
                    </a:moveTo>
                    <a:lnTo>
                      <a:pt x="122492" y="299085"/>
                    </a:lnTo>
                    <a:cubicBezTo>
                      <a:pt x="121063" y="299085"/>
                      <a:pt x="121063" y="299085"/>
                      <a:pt x="119729" y="299085"/>
                    </a:cubicBezTo>
                    <a:cubicBezTo>
                      <a:pt x="54292" y="299085"/>
                      <a:pt x="0" y="245364"/>
                      <a:pt x="0" y="179165"/>
                    </a:cubicBezTo>
                    <a:cubicBezTo>
                      <a:pt x="0" y="112967"/>
                      <a:pt x="54292" y="60674"/>
                      <a:pt x="119729" y="60674"/>
                    </a:cubicBezTo>
                    <a:cubicBezTo>
                      <a:pt x="128111" y="60674"/>
                      <a:pt x="136398" y="60674"/>
                      <a:pt x="144780" y="62008"/>
                    </a:cubicBezTo>
                    <a:cubicBezTo>
                      <a:pt x="168402" y="24765"/>
                      <a:pt x="208788" y="0"/>
                      <a:pt x="256127" y="0"/>
                    </a:cubicBezTo>
                    <a:cubicBezTo>
                      <a:pt x="324326" y="0"/>
                      <a:pt x="380047" y="50959"/>
                      <a:pt x="387001" y="117158"/>
                    </a:cubicBezTo>
                    <a:lnTo>
                      <a:pt x="387001" y="117158"/>
                    </a:lnTo>
                    <a:cubicBezTo>
                      <a:pt x="438531" y="117158"/>
                      <a:pt x="478917" y="157163"/>
                      <a:pt x="478917" y="208121"/>
                    </a:cubicBezTo>
                    <a:cubicBezTo>
                      <a:pt x="478917" y="256318"/>
                      <a:pt x="439960" y="297656"/>
                      <a:pt x="391192" y="299085"/>
                    </a:cubicBezTo>
                    <a:lnTo>
                      <a:pt x="391192" y="299085"/>
                    </a:lnTo>
                    <a:cubicBezTo>
                      <a:pt x="359283" y="299085"/>
                      <a:pt x="122492" y="299085"/>
                      <a:pt x="122492" y="29908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40" name="Freeform: Shape 39">
                <a:extLst>
                  <a:ext uri="{FF2B5EF4-FFF2-40B4-BE49-F238E27FC236}">
                    <a16:creationId xmlns:a16="http://schemas.microsoft.com/office/drawing/2014/main" id="{57D78B97-433C-5616-661A-175358C1597B}"/>
                  </a:ext>
                </a:extLst>
              </p:cNvPr>
              <p:cNvSpPr/>
              <p:nvPr/>
            </p:nvSpPr>
            <p:spPr>
              <a:xfrm>
                <a:off x="6150006" y="3642645"/>
                <a:ext cx="66484" cy="66484"/>
              </a:xfrm>
              <a:custGeom>
                <a:avLst/>
                <a:gdLst>
                  <a:gd name="connsiteX0" fmla="*/ 66485 w 66484"/>
                  <a:gd name="connsiteY0" fmla="*/ 33242 h 66484"/>
                  <a:gd name="connsiteX1" fmla="*/ 33242 w 66484"/>
                  <a:gd name="connsiteY1" fmla="*/ 66485 h 66484"/>
                  <a:gd name="connsiteX2" fmla="*/ 0 w 66484"/>
                  <a:gd name="connsiteY2" fmla="*/ 33242 h 66484"/>
                  <a:gd name="connsiteX3" fmla="*/ 33242 w 66484"/>
                  <a:gd name="connsiteY3" fmla="*/ 0 h 66484"/>
                  <a:gd name="connsiteX4" fmla="*/ 66485 w 66484"/>
                  <a:gd name="connsiteY4" fmla="*/ 33242 h 66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84" h="66484">
                    <a:moveTo>
                      <a:pt x="66485" y="33242"/>
                    </a:moveTo>
                    <a:cubicBezTo>
                      <a:pt x="66485" y="51601"/>
                      <a:pt x="51601" y="66485"/>
                      <a:pt x="33242" y="66485"/>
                    </a:cubicBezTo>
                    <a:cubicBezTo>
                      <a:pt x="14883" y="66485"/>
                      <a:pt x="0" y="51601"/>
                      <a:pt x="0" y="33242"/>
                    </a:cubicBezTo>
                    <a:cubicBezTo>
                      <a:pt x="0" y="14883"/>
                      <a:pt x="14883" y="0"/>
                      <a:pt x="33242" y="0"/>
                    </a:cubicBezTo>
                    <a:cubicBezTo>
                      <a:pt x="51601" y="0"/>
                      <a:pt x="66485" y="14883"/>
                      <a:pt x="66485" y="33242"/>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41" name="Freeform: Shape 40">
                <a:extLst>
                  <a:ext uri="{FF2B5EF4-FFF2-40B4-BE49-F238E27FC236}">
                    <a16:creationId xmlns:a16="http://schemas.microsoft.com/office/drawing/2014/main" id="{BAC8DC7A-AB51-67A4-9748-4672BCFAA7B9}"/>
                  </a:ext>
                </a:extLst>
              </p:cNvPr>
              <p:cNvSpPr/>
              <p:nvPr/>
            </p:nvSpPr>
            <p:spPr>
              <a:xfrm>
                <a:off x="6183248" y="3595401"/>
                <a:ext cx="9525" cy="47243"/>
              </a:xfrm>
              <a:custGeom>
                <a:avLst/>
                <a:gdLst>
                  <a:gd name="connsiteX0" fmla="*/ 0 w 9525"/>
                  <a:gd name="connsiteY0" fmla="*/ 47244 h 47243"/>
                  <a:gd name="connsiteX1" fmla="*/ 0 w 9525"/>
                  <a:gd name="connsiteY1" fmla="*/ 0 h 47243"/>
                </a:gdLst>
                <a:ahLst/>
                <a:cxnLst>
                  <a:cxn ang="0">
                    <a:pos x="connsiteX0" y="connsiteY0"/>
                  </a:cxn>
                  <a:cxn ang="0">
                    <a:pos x="connsiteX1" y="connsiteY1"/>
                  </a:cxn>
                </a:cxnLst>
                <a:rect l="l" t="t" r="r" b="b"/>
                <a:pathLst>
                  <a:path w="9525" h="47243">
                    <a:moveTo>
                      <a:pt x="0" y="47244"/>
                    </a:moveTo>
                    <a:cubicBezTo>
                      <a:pt x="0" y="41053"/>
                      <a:pt x="0" y="0"/>
                      <a:pt x="0" y="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42" name="Freeform: Shape 41">
                <a:extLst>
                  <a:ext uri="{FF2B5EF4-FFF2-40B4-BE49-F238E27FC236}">
                    <a16:creationId xmlns:a16="http://schemas.microsoft.com/office/drawing/2014/main" id="{5CD31F98-52AC-2DE8-04D3-873F8B47C8B7}"/>
                  </a:ext>
                </a:extLst>
              </p:cNvPr>
              <p:cNvSpPr/>
              <p:nvPr/>
            </p:nvSpPr>
            <p:spPr>
              <a:xfrm>
                <a:off x="6216490" y="3675887"/>
                <a:ext cx="199262" cy="9525"/>
              </a:xfrm>
              <a:custGeom>
                <a:avLst/>
                <a:gdLst>
                  <a:gd name="connsiteX0" fmla="*/ 0 w 199262"/>
                  <a:gd name="connsiteY0" fmla="*/ 0 h 9525"/>
                  <a:gd name="connsiteX1" fmla="*/ 199263 w 199262"/>
                  <a:gd name="connsiteY1" fmla="*/ 0 h 9525"/>
                </a:gdLst>
                <a:ahLst/>
                <a:cxnLst>
                  <a:cxn ang="0">
                    <a:pos x="connsiteX0" y="connsiteY0"/>
                  </a:cxn>
                  <a:cxn ang="0">
                    <a:pos x="connsiteX1" y="connsiteY1"/>
                  </a:cxn>
                </a:cxnLst>
                <a:rect l="l" t="t" r="r" b="b"/>
                <a:pathLst>
                  <a:path w="199262" h="9525">
                    <a:moveTo>
                      <a:pt x="0" y="0"/>
                    </a:moveTo>
                    <a:lnTo>
                      <a:pt x="199263" y="0"/>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43" name="Freeform: Shape 42">
                <a:extLst>
                  <a:ext uri="{FF2B5EF4-FFF2-40B4-BE49-F238E27FC236}">
                    <a16:creationId xmlns:a16="http://schemas.microsoft.com/office/drawing/2014/main" id="{3F50EA41-A3FB-40AB-5009-637FE35CF002}"/>
                  </a:ext>
                </a:extLst>
              </p:cNvPr>
              <p:cNvSpPr/>
              <p:nvPr/>
            </p:nvSpPr>
            <p:spPr>
              <a:xfrm>
                <a:off x="5950743" y="3675887"/>
                <a:ext cx="199263" cy="9525"/>
              </a:xfrm>
              <a:custGeom>
                <a:avLst/>
                <a:gdLst>
                  <a:gd name="connsiteX0" fmla="*/ 0 w 199263"/>
                  <a:gd name="connsiteY0" fmla="*/ 0 h 9525"/>
                  <a:gd name="connsiteX1" fmla="*/ 199263 w 199263"/>
                  <a:gd name="connsiteY1" fmla="*/ 0 h 9525"/>
                </a:gdLst>
                <a:ahLst/>
                <a:cxnLst>
                  <a:cxn ang="0">
                    <a:pos x="connsiteX0" y="connsiteY0"/>
                  </a:cxn>
                  <a:cxn ang="0">
                    <a:pos x="connsiteX1" y="connsiteY1"/>
                  </a:cxn>
                </a:cxnLst>
                <a:rect l="l" t="t" r="r" b="b"/>
                <a:pathLst>
                  <a:path w="199263" h="9525">
                    <a:moveTo>
                      <a:pt x="0" y="0"/>
                    </a:moveTo>
                    <a:lnTo>
                      <a:pt x="199263" y="0"/>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54" name="TextBox 53">
            <a:extLst>
              <a:ext uri="{FF2B5EF4-FFF2-40B4-BE49-F238E27FC236}">
                <a16:creationId xmlns:a16="http://schemas.microsoft.com/office/drawing/2014/main" id="{BFCFF9A3-5A4A-A3B6-48B1-93B0ED07E148}"/>
              </a:ext>
            </a:extLst>
          </p:cNvPr>
          <p:cNvSpPr txBox="1"/>
          <p:nvPr/>
        </p:nvSpPr>
        <p:spPr>
          <a:xfrm>
            <a:off x="842397" y="5559776"/>
            <a:ext cx="10435175" cy="380682"/>
          </a:xfrm>
          <a:prstGeom prst="rect">
            <a:avLst/>
          </a:prstGeom>
          <a:noFill/>
        </p:spPr>
        <p:txBody>
          <a:bodyPr wrap="square" lIns="0" tIns="0" rIns="0" bIns="0" anchor="ctr">
            <a:spAutoFit/>
          </a:bodyPr>
          <a:lstStyle/>
          <a:p>
            <a:pPr algn="ctr">
              <a:lnSpc>
                <a:spcPct val="107000"/>
              </a:lnSpc>
              <a:spcAft>
                <a:spcPts val="800"/>
              </a:spcAft>
            </a:pPr>
            <a:r>
              <a:rPr lang="en-US" sz="1200">
                <a:solidFill>
                  <a:schemeClr val="bg1"/>
                </a:solidFill>
                <a:ea typeface="Calibri" panose="020F0502020204030204" pitchFamily="34" charset="0"/>
                <a:cs typeface="Arial" panose="020B0604020202020204" pitchFamily="34" charset="0"/>
              </a:rPr>
              <a:t>A growing partner ecosystem of leading ISVs like </a:t>
            </a:r>
            <a:r>
              <a:rPr lang="en-US" sz="1200" err="1">
                <a:solidFill>
                  <a:schemeClr val="bg1"/>
                </a:solidFill>
                <a:ea typeface="Calibri" panose="020F0502020204030204" pitchFamily="34" charset="0"/>
                <a:cs typeface="Arial" panose="020B0604020202020204" pitchFamily="34" charset="0"/>
              </a:rPr>
              <a:t>AspenTech</a:t>
            </a:r>
            <a:r>
              <a:rPr lang="en-US" sz="1200">
                <a:solidFill>
                  <a:schemeClr val="bg1"/>
                </a:solidFill>
                <a:ea typeface="Calibri" panose="020F0502020204030204" pitchFamily="34" charset="0"/>
                <a:cs typeface="Arial" panose="020B0604020202020204" pitchFamily="34" charset="0"/>
              </a:rPr>
              <a:t>, </a:t>
            </a:r>
            <a:r>
              <a:rPr lang="en-US" sz="1200" err="1">
                <a:solidFill>
                  <a:schemeClr val="bg1"/>
                </a:solidFill>
                <a:ea typeface="Calibri" panose="020F0502020204030204" pitchFamily="34" charset="0"/>
                <a:cs typeface="Arial" panose="020B0604020202020204" pitchFamily="34" charset="0"/>
              </a:rPr>
              <a:t>Bluware</a:t>
            </a:r>
            <a:r>
              <a:rPr lang="en-US" sz="1200">
                <a:solidFill>
                  <a:schemeClr val="bg1"/>
                </a:solidFill>
                <a:ea typeface="Calibri" panose="020F0502020204030204" pitchFamily="34" charset="0"/>
                <a:cs typeface="Arial" panose="020B0604020202020204" pitchFamily="34" charset="0"/>
              </a:rPr>
              <a:t>, </a:t>
            </a:r>
            <a:r>
              <a:rPr lang="en-US" sz="1200" err="1">
                <a:solidFill>
                  <a:schemeClr val="bg1"/>
                </a:solidFill>
                <a:ea typeface="Calibri" panose="020F0502020204030204" pitchFamily="34" charset="0"/>
                <a:cs typeface="Arial" panose="020B0604020202020204" pitchFamily="34" charset="0"/>
              </a:rPr>
              <a:t>Cegal</a:t>
            </a:r>
            <a:r>
              <a:rPr lang="en-US" sz="1200">
                <a:solidFill>
                  <a:schemeClr val="bg1"/>
                </a:solidFill>
                <a:ea typeface="Calibri" panose="020F0502020204030204" pitchFamily="34" charset="0"/>
                <a:cs typeface="Arial" panose="020B0604020202020204" pitchFamily="34" charset="0"/>
              </a:rPr>
              <a:t>, ESA, Halliburton Landmark, INT, </a:t>
            </a:r>
            <a:r>
              <a:rPr lang="en-US" sz="1200" err="1">
                <a:solidFill>
                  <a:schemeClr val="bg1"/>
                </a:solidFill>
                <a:ea typeface="Calibri" panose="020F0502020204030204" pitchFamily="34" charset="0"/>
                <a:cs typeface="Arial" panose="020B0604020202020204" pitchFamily="34" charset="0"/>
              </a:rPr>
              <a:t>RoQC</a:t>
            </a:r>
            <a:r>
              <a:rPr lang="en-US" sz="1200">
                <a:solidFill>
                  <a:schemeClr val="bg1"/>
                </a:solidFill>
                <a:ea typeface="Calibri" panose="020F0502020204030204" pitchFamily="34" charset="0"/>
                <a:cs typeface="Arial" panose="020B0604020202020204" pitchFamily="34" charset="0"/>
              </a:rPr>
              <a:t>, QEP, Accenture, </a:t>
            </a:r>
            <a:r>
              <a:rPr lang="en-US" sz="1200" err="1">
                <a:solidFill>
                  <a:schemeClr val="bg1"/>
                </a:solidFill>
                <a:ea typeface="Calibri" panose="020F0502020204030204" pitchFamily="34" charset="0"/>
                <a:cs typeface="Arial" panose="020B0604020202020204" pitchFamily="34" charset="0"/>
              </a:rPr>
              <a:t>Interica</a:t>
            </a:r>
            <a:r>
              <a:rPr lang="en-US" sz="1200">
                <a:solidFill>
                  <a:schemeClr val="bg1"/>
                </a:solidFill>
                <a:ea typeface="Calibri" panose="020F0502020204030204" pitchFamily="34" charset="0"/>
                <a:cs typeface="Arial" panose="020B0604020202020204" pitchFamily="34" charset="0"/>
              </a:rPr>
              <a:t>, Wipro, and </a:t>
            </a:r>
            <a:r>
              <a:rPr lang="en-US" sz="1200" err="1">
                <a:solidFill>
                  <a:schemeClr val="bg1"/>
                </a:solidFill>
                <a:ea typeface="Calibri" panose="020F0502020204030204" pitchFamily="34" charset="0"/>
                <a:cs typeface="Arial" panose="020B0604020202020204" pitchFamily="34" charset="0"/>
              </a:rPr>
              <a:t>Katalyst</a:t>
            </a:r>
            <a:r>
              <a:rPr lang="en-US" sz="1200">
                <a:solidFill>
                  <a:schemeClr val="bg1"/>
                </a:solidFill>
                <a:ea typeface="Calibri" panose="020F0502020204030204" pitchFamily="34" charset="0"/>
                <a:cs typeface="Arial" panose="020B0604020202020204" pitchFamily="34" charset="0"/>
              </a:rPr>
              <a:t>, run applications on Azure Data Manager for Energy.</a:t>
            </a:r>
          </a:p>
        </p:txBody>
      </p:sp>
      <p:sp>
        <p:nvSpPr>
          <p:cNvPr id="64" name="TextBox 63">
            <a:extLst>
              <a:ext uri="{FF2B5EF4-FFF2-40B4-BE49-F238E27FC236}">
                <a16:creationId xmlns:a16="http://schemas.microsoft.com/office/drawing/2014/main" id="{D5C6CC22-4220-102D-5513-E9CC66882AD9}"/>
              </a:ext>
            </a:extLst>
          </p:cNvPr>
          <p:cNvSpPr txBox="1"/>
          <p:nvPr/>
        </p:nvSpPr>
        <p:spPr>
          <a:xfrm>
            <a:off x="1338590" y="1772998"/>
            <a:ext cx="10268192" cy="444096"/>
          </a:xfrm>
          <a:prstGeom prst="rect">
            <a:avLst/>
          </a:prstGeom>
          <a:noFill/>
        </p:spPr>
        <p:txBody>
          <a:bodyPr wrap="square" lIns="0" tIns="0" rIns="0" bIns="0" anchor="ctr">
            <a:spAutoFit/>
          </a:bodyPr>
          <a:lstStyle/>
          <a:p>
            <a:pPr>
              <a:lnSpc>
                <a:spcPct val="107000"/>
              </a:lnSpc>
              <a:spcAft>
                <a:spcPts val="800"/>
              </a:spcAft>
            </a:pPr>
            <a:r>
              <a:rPr lang="en-US" sz="1400">
                <a:solidFill>
                  <a:schemeClr val="accent1"/>
                </a:solidFill>
                <a:latin typeface="+mj-lt"/>
                <a:ea typeface="Calibri" panose="020F0502020204030204" pitchFamily="34" charset="0"/>
                <a:cs typeface="Arial" panose="020B0604020202020204" pitchFamily="34" charset="0"/>
              </a:rPr>
              <a:t>Open platform with built in integration and interoperability to clean, analyze, and visualize subsurface data with leading domain applications from multiple partners to break data silos and help bring in deeper insights. </a:t>
            </a:r>
          </a:p>
        </p:txBody>
      </p:sp>
      <p:grpSp>
        <p:nvGrpSpPr>
          <p:cNvPr id="100" name="Group 99">
            <a:extLst>
              <a:ext uri="{FF2B5EF4-FFF2-40B4-BE49-F238E27FC236}">
                <a16:creationId xmlns:a16="http://schemas.microsoft.com/office/drawing/2014/main" id="{E47742FE-F046-EC8A-9E7E-A0B0ABEDDC81}"/>
              </a:ext>
            </a:extLst>
          </p:cNvPr>
          <p:cNvGrpSpPr/>
          <p:nvPr/>
        </p:nvGrpSpPr>
        <p:grpSpPr>
          <a:xfrm>
            <a:off x="2420471" y="3004511"/>
            <a:ext cx="6140199" cy="1872846"/>
            <a:chOff x="8459692" y="2853260"/>
            <a:chExt cx="3063242" cy="955928"/>
          </a:xfrm>
        </p:grpSpPr>
        <p:pic>
          <p:nvPicPr>
            <p:cNvPr id="72" name="Picture 8" descr="Accenture New Logo transparent PNG - StickPNG">
              <a:extLst>
                <a:ext uri="{FF2B5EF4-FFF2-40B4-BE49-F238E27FC236}">
                  <a16:creationId xmlns:a16="http://schemas.microsoft.com/office/drawing/2014/main" id="{21B5BD24-F740-BF12-6AF8-9F533D1742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314" b="14314"/>
            <a:stretch/>
          </p:blipFill>
          <p:spPr bwMode="auto">
            <a:xfrm>
              <a:off x="8459693" y="3286754"/>
              <a:ext cx="589682" cy="23674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Bluware Donates Use of Software to University of Houston Earth and  Atmospheric Sciences - University of Houston">
              <a:extLst>
                <a:ext uri="{FF2B5EF4-FFF2-40B4-BE49-F238E27FC236}">
                  <a16:creationId xmlns:a16="http://schemas.microsoft.com/office/drawing/2014/main" id="{790110F7-20DE-9A14-F7E2-AB10459299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2002" y="2853260"/>
              <a:ext cx="320952" cy="37721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Cegal - Norwep">
              <a:extLst>
                <a:ext uri="{FF2B5EF4-FFF2-40B4-BE49-F238E27FC236}">
                  <a16:creationId xmlns:a16="http://schemas.microsoft.com/office/drawing/2014/main" id="{16CDDDBA-5817-46CF-F9B8-EDC0E93001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7088" y="2997507"/>
              <a:ext cx="417812" cy="887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Interica logo.">
              <a:extLst>
                <a:ext uri="{FF2B5EF4-FFF2-40B4-BE49-F238E27FC236}">
                  <a16:creationId xmlns:a16="http://schemas.microsoft.com/office/drawing/2014/main" id="{55127329-75FE-5F30-1F63-67D9E89847BC}"/>
                </a:ext>
              </a:extLst>
            </p:cNvPr>
            <p:cNvPicPr>
              <a:picLocks noChangeAspect="1"/>
            </p:cNvPicPr>
            <p:nvPr/>
          </p:nvPicPr>
          <p:blipFill rotWithShape="1">
            <a:blip r:embed="rId7">
              <a:clrChange>
                <a:clrFrom>
                  <a:srgbClr val="FFFFFF"/>
                </a:clrFrom>
                <a:clrTo>
                  <a:srgbClr val="FFFFFF">
                    <a:alpha val="0"/>
                  </a:srgbClr>
                </a:clrTo>
              </a:clrChange>
            </a:blip>
            <a:srcRect l="81564" t="25788" r="1444" b="63974"/>
            <a:stretch/>
          </p:blipFill>
          <p:spPr>
            <a:xfrm>
              <a:off x="8459693" y="3613579"/>
              <a:ext cx="667636" cy="172246"/>
            </a:xfrm>
            <a:prstGeom prst="rect">
              <a:avLst/>
            </a:prstGeom>
          </p:spPr>
        </p:pic>
        <p:pic>
          <p:nvPicPr>
            <p:cNvPr id="80" name="Picture 79" descr="INT logo.">
              <a:extLst>
                <a:ext uri="{FF2B5EF4-FFF2-40B4-BE49-F238E27FC236}">
                  <a16:creationId xmlns:a16="http://schemas.microsoft.com/office/drawing/2014/main" id="{0231096B-EB90-2D86-4F9F-F44812FD94FC}"/>
                </a:ext>
              </a:extLst>
            </p:cNvPr>
            <p:cNvPicPr>
              <a:picLocks noChangeAspect="1"/>
            </p:cNvPicPr>
            <p:nvPr/>
          </p:nvPicPr>
          <p:blipFill rotWithShape="1">
            <a:blip r:embed="rId7">
              <a:clrChange>
                <a:clrFrom>
                  <a:srgbClr val="FFFFFF"/>
                </a:clrFrom>
                <a:clrTo>
                  <a:srgbClr val="FFFFFF">
                    <a:alpha val="0"/>
                  </a:srgbClr>
                </a:clrTo>
              </a:clrChange>
            </a:blip>
            <a:srcRect l="29314" t="79547" r="52970" b="3385"/>
            <a:stretch/>
          </p:blipFill>
          <p:spPr>
            <a:xfrm>
              <a:off x="8459692" y="2923496"/>
              <a:ext cx="573869" cy="236742"/>
            </a:xfrm>
            <a:prstGeom prst="rect">
              <a:avLst/>
            </a:prstGeom>
          </p:spPr>
        </p:pic>
        <p:pic>
          <p:nvPicPr>
            <p:cNvPr id="81" name="Picture 12" descr="Seismic &amp; Well Data Management Services | Katalyst Data Management">
              <a:extLst>
                <a:ext uri="{FF2B5EF4-FFF2-40B4-BE49-F238E27FC236}">
                  <a16:creationId xmlns:a16="http://schemas.microsoft.com/office/drawing/2014/main" id="{EB292BF9-9CC5-1D23-5423-5B2C6E16A11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00437" y="3342428"/>
              <a:ext cx="917508" cy="12539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RoQC logo.">
              <a:extLst>
                <a:ext uri="{FF2B5EF4-FFF2-40B4-BE49-F238E27FC236}">
                  <a16:creationId xmlns:a16="http://schemas.microsoft.com/office/drawing/2014/main" id="{E1B3DB90-930F-6721-5613-C73136A714CB}"/>
                </a:ext>
              </a:extLst>
            </p:cNvPr>
            <p:cNvPicPr>
              <a:picLocks noChangeAspect="1"/>
            </p:cNvPicPr>
            <p:nvPr/>
          </p:nvPicPr>
          <p:blipFill rotWithShape="1">
            <a:blip r:embed="rId7">
              <a:clrChange>
                <a:clrFrom>
                  <a:srgbClr val="FFFFFF"/>
                </a:clrFrom>
                <a:clrTo>
                  <a:srgbClr val="FFFFFF">
                    <a:alpha val="0"/>
                  </a:srgbClr>
                </a:clrTo>
              </a:clrChange>
            </a:blip>
            <a:srcRect l="20822" t="23371" r="64743" b="60561"/>
            <a:stretch/>
          </p:blipFill>
          <p:spPr>
            <a:xfrm>
              <a:off x="10372002" y="3318256"/>
              <a:ext cx="364520" cy="173739"/>
            </a:xfrm>
            <a:prstGeom prst="rect">
              <a:avLst/>
            </a:prstGeom>
          </p:spPr>
        </p:pic>
        <p:pic>
          <p:nvPicPr>
            <p:cNvPr id="84" name="Picture 24" descr="Wipro Logo and symbol, meaning, history, PNG, brand">
              <a:extLst>
                <a:ext uri="{FF2B5EF4-FFF2-40B4-BE49-F238E27FC236}">
                  <a16:creationId xmlns:a16="http://schemas.microsoft.com/office/drawing/2014/main" id="{F12E549E-65E6-775B-B70C-099062751E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17088" y="3421948"/>
              <a:ext cx="605846" cy="34078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A picture containing text, clipart&#10;&#10;Description automatically generated">
              <a:extLst>
                <a:ext uri="{FF2B5EF4-FFF2-40B4-BE49-F238E27FC236}">
                  <a16:creationId xmlns:a16="http://schemas.microsoft.com/office/drawing/2014/main" id="{B987C3B4-05B9-86C8-5590-F651651477D7}"/>
                </a:ext>
              </a:extLst>
            </p:cNvPr>
            <p:cNvPicPr>
              <a:picLocks noChangeAspect="1"/>
            </p:cNvPicPr>
            <p:nvPr/>
          </p:nvPicPr>
          <p:blipFill>
            <a:blip r:embed="rId10"/>
            <a:stretch>
              <a:fillRect/>
            </a:stretch>
          </p:blipFill>
          <p:spPr>
            <a:xfrm>
              <a:off x="10372002" y="3636668"/>
              <a:ext cx="380163" cy="126069"/>
            </a:xfrm>
            <a:prstGeom prst="rect">
              <a:avLst/>
            </a:prstGeom>
          </p:spPr>
        </p:pic>
        <p:pic>
          <p:nvPicPr>
            <p:cNvPr id="88" name="Picture 87" descr="Logo&#10;&#10;Description automatically generated">
              <a:extLst>
                <a:ext uri="{FF2B5EF4-FFF2-40B4-BE49-F238E27FC236}">
                  <a16:creationId xmlns:a16="http://schemas.microsoft.com/office/drawing/2014/main" id="{718DE8C2-C728-9EBD-FF1B-9B728C167DFF}"/>
                </a:ext>
              </a:extLst>
            </p:cNvPr>
            <p:cNvPicPr>
              <a:picLocks noChangeAspect="1"/>
            </p:cNvPicPr>
            <p:nvPr/>
          </p:nvPicPr>
          <p:blipFill>
            <a:blip r:embed="rId11"/>
            <a:stretch>
              <a:fillRect/>
            </a:stretch>
          </p:blipFill>
          <p:spPr>
            <a:xfrm>
              <a:off x="9413291" y="3592342"/>
              <a:ext cx="495648" cy="216846"/>
            </a:xfrm>
            <a:prstGeom prst="rect">
              <a:avLst/>
            </a:prstGeom>
          </p:spPr>
        </p:pic>
      </p:grpSp>
      <p:grpSp>
        <p:nvGrpSpPr>
          <p:cNvPr id="90" name="Group 89">
            <a:extLst>
              <a:ext uri="{FF2B5EF4-FFF2-40B4-BE49-F238E27FC236}">
                <a16:creationId xmlns:a16="http://schemas.microsoft.com/office/drawing/2014/main" id="{B9399D2F-FE4D-06BD-5BDC-39E648B78E32}"/>
              </a:ext>
            </a:extLst>
          </p:cNvPr>
          <p:cNvGrpSpPr/>
          <p:nvPr/>
        </p:nvGrpSpPr>
        <p:grpSpPr>
          <a:xfrm>
            <a:off x="618538" y="1690672"/>
            <a:ext cx="523318" cy="523316"/>
            <a:chOff x="650896" y="2168563"/>
            <a:chExt cx="523318" cy="523316"/>
          </a:xfrm>
        </p:grpSpPr>
        <p:grpSp>
          <p:nvGrpSpPr>
            <p:cNvPr id="91" name="Group 90">
              <a:extLst>
                <a:ext uri="{FF2B5EF4-FFF2-40B4-BE49-F238E27FC236}">
                  <a16:creationId xmlns:a16="http://schemas.microsoft.com/office/drawing/2014/main" id="{914C6275-C56E-6291-9B2E-759AC1326631}"/>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93" name="Oval 92">
                <a:extLst>
                  <a:ext uri="{FF2B5EF4-FFF2-40B4-BE49-F238E27FC236}">
                    <a16:creationId xmlns:a16="http://schemas.microsoft.com/office/drawing/2014/main" id="{28EA77B4-EEED-71E9-06AB-D6A979BC14EE}"/>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94" name="Group 93">
                <a:extLst>
                  <a:ext uri="{FF2B5EF4-FFF2-40B4-BE49-F238E27FC236}">
                    <a16:creationId xmlns:a16="http://schemas.microsoft.com/office/drawing/2014/main" id="{017354AA-C8E7-D765-1A03-BF521E80F909}"/>
                  </a:ext>
                </a:extLst>
              </p:cNvPr>
              <p:cNvGrpSpPr/>
              <p:nvPr/>
            </p:nvGrpSpPr>
            <p:grpSpPr>
              <a:xfrm>
                <a:off x="4753024" y="1878464"/>
                <a:ext cx="623840" cy="623840"/>
                <a:chOff x="4753024" y="1878464"/>
                <a:chExt cx="623840" cy="623840"/>
              </a:xfrm>
            </p:grpSpPr>
            <p:sp>
              <p:nvSpPr>
                <p:cNvPr id="95" name="Arc 94">
                  <a:extLst>
                    <a:ext uri="{FF2B5EF4-FFF2-40B4-BE49-F238E27FC236}">
                      <a16:creationId xmlns:a16="http://schemas.microsoft.com/office/drawing/2014/main" id="{D8B4C454-A7AB-4CC4-57B3-C51077FBDED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6" name="Arc 95">
                  <a:extLst>
                    <a:ext uri="{FF2B5EF4-FFF2-40B4-BE49-F238E27FC236}">
                      <a16:creationId xmlns:a16="http://schemas.microsoft.com/office/drawing/2014/main" id="{3179A444-AFE7-5D5D-5D3B-551AC4CC91A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7" name="Arc 96">
                  <a:extLst>
                    <a:ext uri="{FF2B5EF4-FFF2-40B4-BE49-F238E27FC236}">
                      <a16:creationId xmlns:a16="http://schemas.microsoft.com/office/drawing/2014/main" id="{97CCE855-8B5F-AA56-FBD0-864E35C676A7}"/>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92" name="Touchscreen" title="Icon of a closed hand with one finger touching a screen">
              <a:extLst>
                <a:ext uri="{FF2B5EF4-FFF2-40B4-BE49-F238E27FC236}">
                  <a16:creationId xmlns:a16="http://schemas.microsoft.com/office/drawing/2014/main" id="{6CA6C4DF-09A1-7814-FED4-3C47FE7E3B1B}"/>
                </a:ext>
              </a:extLst>
            </p:cNvPr>
            <p:cNvSpPr>
              <a:spLocks noChangeAspect="1" noEditPoints="1"/>
            </p:cNvSpPr>
            <p:nvPr/>
          </p:nvSpPr>
          <p:spPr bwMode="auto">
            <a:xfrm>
              <a:off x="786886" y="2312393"/>
              <a:ext cx="251340" cy="23565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pic>
        <p:nvPicPr>
          <p:cNvPr id="11" name="Picture 10" descr="A picture containing logo&#10;&#10;Description automatically generated">
            <a:extLst>
              <a:ext uri="{FF2B5EF4-FFF2-40B4-BE49-F238E27FC236}">
                <a16:creationId xmlns:a16="http://schemas.microsoft.com/office/drawing/2014/main" id="{28584422-F232-D746-075A-1A78020202E7}"/>
              </a:ext>
            </a:extLst>
          </p:cNvPr>
          <p:cNvPicPr>
            <a:picLocks noChangeAspect="1"/>
          </p:cNvPicPr>
          <p:nvPr/>
        </p:nvPicPr>
        <p:blipFill>
          <a:blip r:embed="rId12"/>
          <a:stretch>
            <a:fillRect/>
          </a:stretch>
        </p:blipFill>
        <p:spPr>
          <a:xfrm>
            <a:off x="4242062" y="2961401"/>
            <a:ext cx="1566450" cy="783226"/>
          </a:xfrm>
          <a:prstGeom prst="rect">
            <a:avLst/>
          </a:prstGeom>
        </p:spPr>
      </p:pic>
      <p:pic>
        <p:nvPicPr>
          <p:cNvPr id="18" name="Picture 2" descr="image">
            <a:extLst>
              <a:ext uri="{FF2B5EF4-FFF2-40B4-BE49-F238E27FC236}">
                <a16:creationId xmlns:a16="http://schemas.microsoft.com/office/drawing/2014/main" id="{63C8C813-E9AC-3A85-9290-5A98A194C81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56" t="20026" r="615"/>
          <a:stretch/>
        </p:blipFill>
        <p:spPr bwMode="auto">
          <a:xfrm>
            <a:off x="1094964" y="2294330"/>
            <a:ext cx="10002072" cy="432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89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EC35D9-BE48-70FE-D51F-8FEBF3DEFE20}"/>
              </a:ext>
              <a:ext uri="{C183D7F6-B498-43B3-948B-1728B52AA6E4}">
                <adec:decorative xmlns:adec="http://schemas.microsoft.com/office/drawing/2017/decorative" val="1"/>
              </a:ext>
            </a:extLst>
          </p:cNvPr>
          <p:cNvGrpSpPr/>
          <p:nvPr/>
        </p:nvGrpSpPr>
        <p:grpSpPr>
          <a:xfrm>
            <a:off x="0" y="0"/>
            <a:ext cx="12192000" cy="1587500"/>
            <a:chOff x="0" y="0"/>
            <a:chExt cx="12192000" cy="1587500"/>
          </a:xfrm>
        </p:grpSpPr>
        <p:pic>
          <p:nvPicPr>
            <p:cNvPr id="3" name="Picture 2" descr="Graphical user interface, application&#10;&#10;Description automatically generated">
              <a:extLst>
                <a:ext uri="{FF2B5EF4-FFF2-40B4-BE49-F238E27FC236}">
                  <a16:creationId xmlns:a16="http://schemas.microsoft.com/office/drawing/2014/main" id="{D0C9AC96-0CDA-1CD6-E67A-1DB7C2F7E84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5" name="Rectangle 4">
              <a:extLst>
                <a:ext uri="{FF2B5EF4-FFF2-40B4-BE49-F238E27FC236}">
                  <a16:creationId xmlns:a16="http://schemas.microsoft.com/office/drawing/2014/main" id="{744A47D6-3126-E639-3D08-A2F65B8E6684}"/>
                </a:ext>
              </a:extLst>
            </p:cNvPr>
            <p:cNvSpPr>
              <a:spLocks/>
            </p:cNvSpPr>
            <p:nvPr/>
          </p:nvSpPr>
          <p:spPr bwMode="auto">
            <a:xfrm>
              <a:off x="0" y="0"/>
              <a:ext cx="12192000" cy="1587500"/>
            </a:xfrm>
            <a:prstGeom prst="rect">
              <a:avLst/>
            </a:prstGeom>
            <a:gradFill flip="none" rotWithShape="1">
              <a:gsLst>
                <a:gs pos="0">
                  <a:schemeClr val="tx2">
                    <a:alpha val="0"/>
                  </a:schemeClr>
                </a:gs>
                <a:gs pos="21000">
                  <a:srgbClr val="243A5E">
                    <a:alpha val="50000"/>
                  </a:srgbClr>
                </a:gs>
                <a:gs pos="61000">
                  <a:schemeClr val="tx2">
                    <a:alpha val="9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cxnSp>
        <p:nvCxnSpPr>
          <p:cNvPr id="8" name="Straight Connector 7">
            <a:extLst>
              <a:ext uri="{FF2B5EF4-FFF2-40B4-BE49-F238E27FC236}">
                <a16:creationId xmlns:a16="http://schemas.microsoft.com/office/drawing/2014/main" id="{E1857FA0-8F84-7AE5-B533-537585EA1EEC}"/>
              </a:ext>
              <a:ext uri="{C183D7F6-B498-43B3-948B-1728B52AA6E4}">
                <adec:decorative xmlns:adec="http://schemas.microsoft.com/office/drawing/2017/decorative" val="1"/>
              </a:ext>
            </a:extLst>
          </p:cNvPr>
          <p:cNvCxnSpPr>
            <a:cxnSpLocks/>
          </p:cNvCxnSpPr>
          <p:nvPr/>
        </p:nvCxnSpPr>
        <p:spPr>
          <a:xfrm>
            <a:off x="4625523"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ABD1AB-D2E8-DB41-ED62-5EE4D15D8678}"/>
              </a:ext>
              <a:ext uri="{C183D7F6-B498-43B3-948B-1728B52AA6E4}">
                <adec:decorative xmlns:adec="http://schemas.microsoft.com/office/drawing/2017/decorative" val="1"/>
              </a:ext>
            </a:extLst>
          </p:cNvPr>
          <p:cNvCxnSpPr>
            <a:cxnSpLocks/>
          </p:cNvCxnSpPr>
          <p:nvPr/>
        </p:nvCxnSpPr>
        <p:spPr>
          <a:xfrm>
            <a:off x="6206673"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755FEE-8818-6E59-AAD1-B1B8FF301AE0}"/>
              </a:ext>
              <a:ext uri="{C183D7F6-B498-43B3-948B-1728B52AA6E4}">
                <adec:decorative xmlns:adec="http://schemas.microsoft.com/office/drawing/2017/decorative" val="1"/>
              </a:ext>
            </a:extLst>
          </p:cNvPr>
          <p:cNvCxnSpPr>
            <a:cxnSpLocks/>
          </p:cNvCxnSpPr>
          <p:nvPr/>
        </p:nvCxnSpPr>
        <p:spPr>
          <a:xfrm>
            <a:off x="7778298"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483A751-8CCB-FAAF-AD7E-8181E4A7CF22}"/>
              </a:ext>
            </a:extLst>
          </p:cNvPr>
          <p:cNvSpPr>
            <a:spLocks noGrp="1"/>
          </p:cNvSpPr>
          <p:nvPr>
            <p:ph type="title"/>
          </p:nvPr>
        </p:nvSpPr>
        <p:spPr>
          <a:xfrm>
            <a:off x="588263" y="301307"/>
            <a:ext cx="11018520" cy="492443"/>
          </a:xfrm>
        </p:spPr>
        <p:txBody>
          <a:bodyPr/>
          <a:lstStyle/>
          <a:p>
            <a:r>
              <a:rPr lang="en-US" altLang="en-US" sz="3200" dirty="0">
                <a:solidFill>
                  <a:schemeClr val="bg1"/>
                </a:solidFill>
              </a:rPr>
              <a:t>OSDU </a:t>
            </a:r>
            <a:r>
              <a:rPr lang="en-US" altLang="en-US" dirty="0">
                <a:solidFill>
                  <a:schemeClr val="bg1"/>
                </a:solidFill>
              </a:rPr>
              <a:t>and</a:t>
            </a:r>
            <a:r>
              <a:rPr lang="en-US" altLang="en-US" sz="3200" dirty="0">
                <a:solidFill>
                  <a:schemeClr val="bg1"/>
                </a:solidFill>
              </a:rPr>
              <a:t> ADME Experience Features Comparison</a:t>
            </a:r>
            <a:endParaRPr lang="en-US" sz="3200" dirty="0">
              <a:solidFill>
                <a:schemeClr val="bg1"/>
              </a:solidFill>
            </a:endParaRPr>
          </a:p>
        </p:txBody>
      </p:sp>
      <p:sp>
        <p:nvSpPr>
          <p:cNvPr id="9" name="TextBox 8">
            <a:extLst>
              <a:ext uri="{FF2B5EF4-FFF2-40B4-BE49-F238E27FC236}">
                <a16:creationId xmlns:a16="http://schemas.microsoft.com/office/drawing/2014/main" id="{953B55A6-EB25-4BDC-D058-7B3EFDA6C40C}"/>
              </a:ext>
            </a:extLst>
          </p:cNvPr>
          <p:cNvSpPr txBox="1"/>
          <p:nvPr/>
        </p:nvSpPr>
        <p:spPr>
          <a:xfrm>
            <a:off x="735028" y="6497247"/>
            <a:ext cx="161254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Does not exist or not ideal experience</a:t>
            </a:r>
          </a:p>
        </p:txBody>
      </p:sp>
      <p:sp>
        <p:nvSpPr>
          <p:cNvPr id="16" name="Rectangle 15">
            <a:extLst>
              <a:ext uri="{FF2B5EF4-FFF2-40B4-BE49-F238E27FC236}">
                <a16:creationId xmlns:a16="http://schemas.microsoft.com/office/drawing/2014/main" id="{E2B6766A-47E8-51A9-7742-49D9BB568F6F}"/>
              </a:ext>
            </a:extLst>
          </p:cNvPr>
          <p:cNvSpPr/>
          <p:nvPr/>
        </p:nvSpPr>
        <p:spPr>
          <a:xfrm>
            <a:off x="727408" y="6560349"/>
            <a:ext cx="45720" cy="45720"/>
          </a:xfrm>
          <a:prstGeom prst="rect">
            <a:avLst/>
          </a:prstGeom>
          <a:solidFill>
            <a:srgbClr val="C00000"/>
          </a:solidFill>
          <a:ln w="12700" cap="flat" cmpd="sng" algn="ctr">
            <a:solidFill>
              <a:srgbClr val="C0000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j-ea"/>
              <a:cs typeface="+mj-cs"/>
            </a:endParaRPr>
          </a:p>
        </p:txBody>
      </p:sp>
      <p:sp>
        <p:nvSpPr>
          <p:cNvPr id="17" name="TextBox 16">
            <a:extLst>
              <a:ext uri="{FF2B5EF4-FFF2-40B4-BE49-F238E27FC236}">
                <a16:creationId xmlns:a16="http://schemas.microsoft.com/office/drawing/2014/main" id="{CA307224-92E8-5692-887D-1BA6DDDFA2C4}"/>
              </a:ext>
            </a:extLst>
          </p:cNvPr>
          <p:cNvSpPr txBox="1"/>
          <p:nvPr/>
        </p:nvSpPr>
        <p:spPr>
          <a:xfrm>
            <a:off x="2177975" y="6492503"/>
            <a:ext cx="114681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Partial or basic experience</a:t>
            </a:r>
          </a:p>
        </p:txBody>
      </p:sp>
      <p:sp>
        <p:nvSpPr>
          <p:cNvPr id="18" name="Isosceles Triangle 17">
            <a:extLst>
              <a:ext uri="{FF2B5EF4-FFF2-40B4-BE49-F238E27FC236}">
                <a16:creationId xmlns:a16="http://schemas.microsoft.com/office/drawing/2014/main" id="{83EDCFAC-52BF-16F6-E28B-315543F07FCD}"/>
              </a:ext>
            </a:extLst>
          </p:cNvPr>
          <p:cNvSpPr/>
          <p:nvPr/>
        </p:nvSpPr>
        <p:spPr>
          <a:xfrm>
            <a:off x="2159853" y="6561715"/>
            <a:ext cx="45720" cy="45720"/>
          </a:xfrm>
          <a:prstGeom prst="triangle">
            <a:avLst/>
          </a:prstGeom>
          <a:solidFill>
            <a:srgbClr val="FFC000">
              <a:lumMod val="60000"/>
              <a:lumOff val="40000"/>
            </a:srgbClr>
          </a:solidFill>
          <a:ln w="12700" cap="flat" cmpd="sng" algn="ctr">
            <a:solidFill>
              <a:srgbClr val="FFC000">
                <a:lumMod val="60000"/>
                <a:lumOff val="4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j-ea"/>
              <a:cs typeface="+mj-cs"/>
            </a:endParaRPr>
          </a:p>
        </p:txBody>
      </p:sp>
      <p:sp>
        <p:nvSpPr>
          <p:cNvPr id="19" name="TextBox 18">
            <a:extLst>
              <a:ext uri="{FF2B5EF4-FFF2-40B4-BE49-F238E27FC236}">
                <a16:creationId xmlns:a16="http://schemas.microsoft.com/office/drawing/2014/main" id="{9A4F1B0D-69CA-07E3-EE1C-EC02BB41BA46}"/>
              </a:ext>
            </a:extLst>
          </p:cNvPr>
          <p:cNvSpPr txBox="1"/>
          <p:nvPr/>
        </p:nvSpPr>
        <p:spPr>
          <a:xfrm>
            <a:off x="3214459" y="6495708"/>
            <a:ext cx="165734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Full MSFT backed experience</a:t>
            </a:r>
          </a:p>
        </p:txBody>
      </p:sp>
      <p:sp>
        <p:nvSpPr>
          <p:cNvPr id="20" name="Oval 19">
            <a:extLst>
              <a:ext uri="{FF2B5EF4-FFF2-40B4-BE49-F238E27FC236}">
                <a16:creationId xmlns:a16="http://schemas.microsoft.com/office/drawing/2014/main" id="{168F1669-C271-0E1A-ECD0-8B6BF48993C4}"/>
              </a:ext>
            </a:extLst>
          </p:cNvPr>
          <p:cNvSpPr/>
          <p:nvPr/>
        </p:nvSpPr>
        <p:spPr>
          <a:xfrm>
            <a:off x="3198877" y="6563320"/>
            <a:ext cx="45720" cy="45720"/>
          </a:xfrm>
          <a:prstGeom prst="ellipse">
            <a:avLst/>
          </a:prstGeom>
          <a:solidFill>
            <a:srgbClr val="70AD47">
              <a:lumMod val="75000"/>
            </a:srgbClr>
          </a:solidFill>
          <a:ln w="12700" cap="flat" cmpd="sng" algn="ctr">
            <a:solidFill>
              <a:srgbClr val="70AD47">
                <a:lumMod val="75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j-ea"/>
                <a:cs typeface="+mj-cs"/>
              </a:rPr>
              <a:t> </a:t>
            </a:r>
          </a:p>
        </p:txBody>
      </p:sp>
      <p:sp>
        <p:nvSpPr>
          <p:cNvPr id="21" name="TextBox 20">
            <a:extLst>
              <a:ext uri="{FF2B5EF4-FFF2-40B4-BE49-F238E27FC236}">
                <a16:creationId xmlns:a16="http://schemas.microsoft.com/office/drawing/2014/main" id="{AD3662CB-7B19-2E67-B7F3-DC02AD713B24}"/>
              </a:ext>
            </a:extLst>
          </p:cNvPr>
          <p:cNvSpPr txBox="1"/>
          <p:nvPr/>
        </p:nvSpPr>
        <p:spPr>
          <a:xfrm>
            <a:off x="626726" y="6643782"/>
            <a:ext cx="753558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 Other OSDU Services Include Ingestion, DDMs, Search, Standard APIs plus Reference and Helper Services. No Migration from Community to Private and from Private to Public as this is using test nonproduction data. </a:t>
            </a:r>
          </a:p>
        </p:txBody>
      </p:sp>
      <p:sp>
        <p:nvSpPr>
          <p:cNvPr id="22" name="TextBox 21">
            <a:extLst>
              <a:ext uri="{FF2B5EF4-FFF2-40B4-BE49-F238E27FC236}">
                <a16:creationId xmlns:a16="http://schemas.microsoft.com/office/drawing/2014/main" id="{DB32E6D3-2393-16BA-CA3F-DE6B92186195}"/>
              </a:ext>
            </a:extLst>
          </p:cNvPr>
          <p:cNvSpPr txBox="1"/>
          <p:nvPr/>
        </p:nvSpPr>
        <p:spPr>
          <a:xfrm>
            <a:off x="540546" y="844232"/>
            <a:ext cx="115289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Provide </a:t>
            </a: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an easy &amp; secure data deployment , ingestion, search, scale and integration experience to meet customers industry specific needs</a:t>
            </a:r>
          </a:p>
        </p:txBody>
      </p:sp>
      <p:pic>
        <p:nvPicPr>
          <p:cNvPr id="54" name="Picture 53">
            <a:extLst>
              <a:ext uri="{FF2B5EF4-FFF2-40B4-BE49-F238E27FC236}">
                <a16:creationId xmlns:a16="http://schemas.microsoft.com/office/drawing/2014/main" id="{54A8DBB2-5E99-50EB-FB4E-B3293EFD83D1}"/>
              </a:ext>
            </a:extLst>
          </p:cNvPr>
          <p:cNvPicPr>
            <a:picLocks noChangeAspect="1"/>
          </p:cNvPicPr>
          <p:nvPr/>
        </p:nvPicPr>
        <p:blipFill>
          <a:blip r:embed="rId4"/>
          <a:stretch>
            <a:fillRect/>
          </a:stretch>
        </p:blipFill>
        <p:spPr>
          <a:xfrm>
            <a:off x="773128" y="1745084"/>
            <a:ext cx="10097686" cy="4709706"/>
          </a:xfrm>
          <a:prstGeom prst="rect">
            <a:avLst/>
          </a:prstGeom>
        </p:spPr>
      </p:pic>
    </p:spTree>
    <p:extLst>
      <p:ext uri="{BB962C8B-B14F-4D97-AF65-F5344CB8AC3E}">
        <p14:creationId xmlns:p14="http://schemas.microsoft.com/office/powerpoint/2010/main" val="347132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C786-7D1A-95BF-671B-B5908806BAD6}"/>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EE6C1AD8-5374-4895-C49B-4553ED1AE1AF}"/>
              </a:ext>
            </a:extLst>
          </p:cNvPr>
          <p:cNvSpPr>
            <a:spLocks noGrp="1"/>
          </p:cNvSpPr>
          <p:nvPr>
            <p:ph type="body" sz="quarter" idx="12"/>
          </p:nvPr>
        </p:nvSpPr>
        <p:spPr>
          <a:xfrm>
            <a:off x="584200" y="3962400"/>
            <a:ext cx="9144000" cy="276999"/>
          </a:xfrm>
        </p:spPr>
        <p:txBody>
          <a:bodyPr/>
          <a:lstStyle/>
          <a:p>
            <a:endParaRPr lang="en-GB" sz="1800" dirty="0"/>
          </a:p>
        </p:txBody>
      </p:sp>
    </p:spTree>
    <p:extLst>
      <p:ext uri="{BB962C8B-B14F-4D97-AF65-F5344CB8AC3E}">
        <p14:creationId xmlns:p14="http://schemas.microsoft.com/office/powerpoint/2010/main" val="138015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LREADY-CHECKED" val="TRUE"/>
</p:tagLst>
</file>

<file path=ppt/tags/tag2.xml><?xml version="1.0" encoding="utf-8"?>
<p:tagLst xmlns:a="http://schemas.openxmlformats.org/drawingml/2006/main" xmlns:r="http://schemas.openxmlformats.org/officeDocument/2006/relationships" xmlns:p="http://schemas.openxmlformats.org/presentationml/2006/main">
  <p:tag name="ALREADY-CHECKED" val="TRUE"/>
</p:tagLst>
</file>

<file path=ppt/tags/tag3.xml><?xml version="1.0" encoding="utf-8"?>
<p:tagLst xmlns:a="http://schemas.openxmlformats.org/drawingml/2006/main" xmlns:r="http://schemas.openxmlformats.org/officeDocument/2006/relationships" xmlns:p="http://schemas.openxmlformats.org/presentationml/2006/main">
  <p:tag name="ALREADY-CHECKED" val="TRUE"/>
</p:tagLst>
</file>

<file path=ppt/tags/tag4.xml><?xml version="1.0" encoding="utf-8"?>
<p:tagLst xmlns:a="http://schemas.openxmlformats.org/drawingml/2006/main" xmlns:r="http://schemas.openxmlformats.org/officeDocument/2006/relationships" xmlns:p="http://schemas.openxmlformats.org/presentationml/2006/main">
  <p:tag name="ALREADY-CHECKED" val="TRUE"/>
</p:tagLst>
</file>

<file path=ppt/tags/tag5.xml><?xml version="1.0" encoding="utf-8"?>
<p:tagLst xmlns:a="http://schemas.openxmlformats.org/drawingml/2006/main" xmlns:r="http://schemas.openxmlformats.org/officeDocument/2006/relationships" xmlns:p="http://schemas.openxmlformats.org/presentationml/2006/main">
  <p:tag name="ALREADY-CHECKED" val="TRUE"/>
</p:tagLst>
</file>

<file path=ppt/tags/tag6.xml><?xml version="1.0" encoding="utf-8"?>
<p:tagLst xmlns:a="http://schemas.openxmlformats.org/drawingml/2006/main" xmlns:r="http://schemas.openxmlformats.org/officeDocument/2006/relationships" xmlns:p="http://schemas.openxmlformats.org/presentationml/2006/main">
  <p:tag name="ALREADY-CHECKED" val="TRUE"/>
</p:tagLst>
</file>

<file path=ppt/tags/tag7.xml><?xml version="1.0" encoding="utf-8"?>
<p:tagLst xmlns:a="http://schemas.openxmlformats.org/drawingml/2006/main" xmlns:r="http://schemas.openxmlformats.org/officeDocument/2006/relationships" xmlns:p="http://schemas.openxmlformats.org/presentationml/2006/main">
  <p:tag name="ALREADY-CHECKED" val="TRUE"/>
</p:tagLst>
</file>

<file path=ppt/tags/tag8.xml><?xml version="1.0" encoding="utf-8"?>
<p:tagLst xmlns:a="http://schemas.openxmlformats.org/drawingml/2006/main" xmlns:r="http://schemas.openxmlformats.org/officeDocument/2006/relationships" xmlns:p="http://schemas.openxmlformats.org/presentationml/2006/main">
  <p:tag name="ALREADY-CHECKED" val="TRUE"/>
</p:tagLst>
</file>

<file path=ppt/tags/tag9.xml><?xml version="1.0" encoding="utf-8"?>
<p:tagLst xmlns:a="http://schemas.openxmlformats.org/drawingml/2006/main" xmlns:r="http://schemas.openxmlformats.org/officeDocument/2006/relationships" xmlns:p="http://schemas.openxmlformats.org/presentationml/2006/main">
  <p:tag name="ALREADY-CHECKED" val="TRUE"/>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1_IPS_Industry_Light PowerPoint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PS Industry PowerPoint Template_CB.pptx" id="{704686FC-026B-4E45-83D3-219527CC7A98}" vid="{63CAF46F-AD2E-4ACA-BD95-E845ECA1AA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11.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16.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8" ma:contentTypeDescription="Create a new document." ma:contentTypeScope="" ma:versionID="bef2fc6e1383c56ad9c541a541be83f8">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71d1f4f83792f38b599e05452c508bd2"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mso-contentType ?>
<FormTemplates xmlns="http://schemas.microsoft.com/sharepoint/v3/contenttype/forms">
  <Display>DocumentLibraryForm</Display>
  <Edit>DocumentLibraryForm</Edit>
  <New>DocumentLibraryForm</New>
</FormTemplates>
</file>

<file path=customXml/item29.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f6ebdac-6d60-4790-a847-2b19186a846e">
      <Terms xmlns="http://schemas.microsoft.com/office/infopath/2007/PartnerControls"/>
    </lcf76f155ced4ddcb4097134ff3c332f>
    <TaxCatchAll xmlns="230e9df3-be65-4c73-a93b-d1236ebd677e" xsi:nil="true"/>
    <MediaLengthInSeconds xmlns="af6ebdac-6d60-4790-a847-2b19186a846e" xsi:nil="true"/>
  </documentManagement>
</p:properti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t:contentTypeSchema xmlns:ct="http://schemas.microsoft.com/office/2006/metadata/contentType" xmlns:ma="http://schemas.microsoft.com/office/2006/metadata/properties/metaAttributes" ct:_="" ma:_="" ma:contentTypeName="Document" ma:contentTypeID="0x010100938F4693D5A28340A3C136E86587CFF5" ma:contentTypeVersion="19" ma:contentTypeDescription="Create a new document." ma:contentTypeScope="" ma:versionID="51cca5262fb820768c7449822d276e02">
  <xsd:schema xmlns:xsd="http://www.w3.org/2001/XMLSchema" xmlns:xs="http://www.w3.org/2001/XMLSchema" xmlns:p="http://schemas.microsoft.com/office/2006/metadata/properties" xmlns:ns1="http://schemas.microsoft.com/sharepoint/v3" xmlns:ns2="af6ebdac-6d60-4790-a847-2b19186a846e" xmlns:ns3="0f799398-a8b6-4840-b924-2acc0cdab11d" xmlns:ns4="230e9df3-be65-4c73-a93b-d1236ebd677e" targetNamespace="http://schemas.microsoft.com/office/2006/metadata/properties" ma:root="true" ma:fieldsID="2f67894a284230378bd9338b6776e397" ns1:_="" ns2:_="" ns3:_="" ns4:_="">
    <xsd:import namespace="http://schemas.microsoft.com/sharepoint/v3"/>
    <xsd:import namespace="af6ebdac-6d60-4790-a847-2b19186a846e"/>
    <xsd:import namespace="0f799398-a8b6-4840-b924-2acc0cdab1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ebdac-6d60-4790-a847-2b19186a8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799398-a8b6-4840-b924-2acc0cdab11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f32b76e-d6d9-4cb5-bee6-6a62ad1b429b}" ma:internalName="TaxCatchAll" ma:showField="CatchAllData" ma:web="0f799398-a8b6-4840-b924-2acc0cdab1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514EDA-7A18-401D-8CFC-FB09A6E85377}">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xml><?xml version="1.0" encoding="utf-8"?>
<ds:datastoreItem xmlns:ds="http://schemas.openxmlformats.org/officeDocument/2006/customXml" ds:itemID="{79A504B3-A79D-42A3-9CD1-A70D9E1E0080}">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1.xml><?xml version="1.0" encoding="utf-8"?>
<ds:datastoreItem xmlns:ds="http://schemas.openxmlformats.org/officeDocument/2006/customXml" ds:itemID="{8A8C11CC-BE9E-4670-BF11-87F70F11B2DF}">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xml><?xml version="1.0" encoding="utf-8"?>
<ds:datastoreItem xmlns:ds="http://schemas.openxmlformats.org/officeDocument/2006/customXml" ds:itemID="{1303F5B2-F84A-49C2-B229-24534B42F901}">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xml><?xml version="1.0" encoding="utf-8"?>
<ds:datastoreItem xmlns:ds="http://schemas.openxmlformats.org/officeDocument/2006/customXml" ds:itemID="{8DA3E2BC-41E3-47C4-9392-076D9F1EED08}">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4.xml><?xml version="1.0" encoding="utf-8"?>
<ds:datastoreItem xmlns:ds="http://schemas.openxmlformats.org/officeDocument/2006/customXml" ds:itemID="{32E20CC6-4837-4267-9C7C-C6054FCBF3A2}">
  <ds:schemaRefs>
    <ds:schemaRef ds:uri="http://schemas.microsoft.com/sharepoint/v3/contenttype/forms"/>
  </ds:schemaRefs>
</ds:datastoreItem>
</file>

<file path=customXml/itemProps15.xml><?xml version="1.0" encoding="utf-8"?>
<ds:datastoreItem xmlns:ds="http://schemas.openxmlformats.org/officeDocument/2006/customXml" ds:itemID="{CE169EE4-94D8-4248-AD79-CFDBE3CE7D7D}">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6.xml><?xml version="1.0" encoding="utf-8"?>
<ds:datastoreItem xmlns:ds="http://schemas.openxmlformats.org/officeDocument/2006/customXml" ds:itemID="{EE3B7097-3DAF-4B7F-93B8-B0163E3C2E10}">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xml><?xml version="1.0" encoding="utf-8"?>
<ds:datastoreItem xmlns:ds="http://schemas.openxmlformats.org/officeDocument/2006/customXml" ds:itemID="{9679E377-8D81-4DDD-B0B4-7185D800CEC0}">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xml><?xml version="1.0" encoding="utf-8"?>
<ds:datastoreItem xmlns:ds="http://schemas.openxmlformats.org/officeDocument/2006/customXml" ds:itemID="{1EE7A0D8-7124-440E-8119-33D08ABA4D42}">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xml><?xml version="1.0" encoding="utf-8"?>
<ds:datastoreItem xmlns:ds="http://schemas.openxmlformats.org/officeDocument/2006/customXml" ds:itemID="{CDFC6EF0-4796-42ED-A8BA-8C79655F19CB}">
  <ds:schemaRefs>
    <ds:schemaRef ds:uri="http://schemas.microsoft.com/sharepoint/v3/contenttype/forms"/>
  </ds:schemaRefs>
</ds:datastoreItem>
</file>

<file path=customXml/itemProps2.xml><?xml version="1.0" encoding="utf-8"?>
<ds:datastoreItem xmlns:ds="http://schemas.openxmlformats.org/officeDocument/2006/customXml" ds:itemID="{68095E7C-0A39-4ACC-94FA-34E82CE5C9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894E2478-74BA-4EB4-B3CB-A869C027FA03}">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1.xml><?xml version="1.0" encoding="utf-8"?>
<ds:datastoreItem xmlns:ds="http://schemas.openxmlformats.org/officeDocument/2006/customXml" ds:itemID="{ACFD5740-E57A-40B1-8EEE-83A7A9CE73F4}">
  <ds:schemaRefs>
    <ds:schemaRef ds:uri="http://schemas.microsoft.com/sharepoint/v3/contenttype/forms"/>
  </ds:schemaRefs>
</ds:datastoreItem>
</file>

<file path=customXml/itemProps22.xml><?xml version="1.0" encoding="utf-8"?>
<ds:datastoreItem xmlns:ds="http://schemas.openxmlformats.org/officeDocument/2006/customXml" ds:itemID="{F46900A9-E45C-4188-8321-6FCBD5BE65FF}">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xml><?xml version="1.0" encoding="utf-8"?>
<ds:datastoreItem xmlns:ds="http://schemas.openxmlformats.org/officeDocument/2006/customXml" ds:itemID="{B66F83EA-14A0-4908-9A0B-1F11205CE4AC}">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4.xml><?xml version="1.0" encoding="utf-8"?>
<ds:datastoreItem xmlns:ds="http://schemas.openxmlformats.org/officeDocument/2006/customXml" ds:itemID="{0F51884E-09C9-462C-B1E9-68CC90757736}">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5.xml><?xml version="1.0" encoding="utf-8"?>
<ds:datastoreItem xmlns:ds="http://schemas.openxmlformats.org/officeDocument/2006/customXml" ds:itemID="{57889140-7AF8-4807-BD4E-96908E7BCCC3}">
  <ds:schemaRefs>
    <ds:schemaRef ds:uri="http://schemas.microsoft.com/sharepoint/v3/contenttype/forms"/>
  </ds:schemaRefs>
</ds:datastoreItem>
</file>

<file path=customXml/itemProps26.xml><?xml version="1.0" encoding="utf-8"?>
<ds:datastoreItem xmlns:ds="http://schemas.openxmlformats.org/officeDocument/2006/customXml" ds:itemID="{81B1C49C-6A02-4042-8113-DE72DABD05EE}">
  <ds:schemaRefs>
    <ds:schemaRef ds:uri="http://schemas.microsoft.com/sharepoint/v3/contenttype/forms"/>
  </ds:schemaRefs>
</ds:datastoreItem>
</file>

<file path=customXml/itemProps27.xml><?xml version="1.0" encoding="utf-8"?>
<ds:datastoreItem xmlns:ds="http://schemas.openxmlformats.org/officeDocument/2006/customXml" ds:itemID="{FD41DF81-529E-4871-860F-5256E9AA99AF}">
  <ds:schemaRefs>
    <ds:schemaRef ds:uri="http://schemas.microsoft.com/sharepoint/v3/contenttype/forms"/>
  </ds:schemaRefs>
</ds:datastoreItem>
</file>

<file path=customXml/itemProps28.xml><?xml version="1.0" encoding="utf-8"?>
<ds:datastoreItem xmlns:ds="http://schemas.openxmlformats.org/officeDocument/2006/customXml" ds:itemID="{238A8F35-4B9A-4CFD-AFC4-899FA0724CF9}">
  <ds:schemaRefs>
    <ds:schemaRef ds:uri="http://schemas.microsoft.com/sharepoint/v3/contenttype/forms"/>
  </ds:schemaRefs>
</ds:datastoreItem>
</file>

<file path=customXml/itemProps29.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17012f8d-dfee-46cb-a314-eed379f2338a"/>
    <ds:schemaRef ds:uri="http://schemas.microsoft.com/sharepoint/v3"/>
  </ds:schemaRefs>
</ds:datastoreItem>
</file>

<file path=customXml/itemProps3.xml><?xml version="1.0" encoding="utf-8"?>
<ds:datastoreItem xmlns:ds="http://schemas.openxmlformats.org/officeDocument/2006/customXml" ds:itemID="{BDD930AF-E6F5-4235-B11B-901F0BB00B6E}">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B336C0DE-7B65-476F-B186-B70D07A84966}">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F0E48B4D-204C-482A-AEF5-DDFDFB74BB78}">
  <ds:schemaRefs>
    <ds:schemaRef ds:uri="0f799398-a8b6-4840-b924-2acc0cdab11d"/>
    <ds:schemaRef ds:uri="230e9df3-be65-4c73-a93b-d1236ebd677e"/>
    <ds:schemaRef ds:uri="af6ebdac-6d60-4790-a847-2b19186a8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6.xml><?xml version="1.0" encoding="utf-8"?>
<ds:datastoreItem xmlns:ds="http://schemas.openxmlformats.org/officeDocument/2006/customXml" ds:itemID="{E16C174E-13C3-4F0A-AA52-BF6E6D9AD6A3}">
  <ds:schemaRefs>
    <ds:schemaRef ds:uri="http://schemas.microsoft.com/sharepoint/v3/contenttype/forms"/>
  </ds:schemaRefs>
</ds:datastoreItem>
</file>

<file path=customXml/itemProps7.xml><?xml version="1.0" encoding="utf-8"?>
<ds:datastoreItem xmlns:ds="http://schemas.openxmlformats.org/officeDocument/2006/customXml" ds:itemID="{B30DD9E1-7742-4E17-ADC2-988DBB5E9548}">
  <ds:schemaRefs>
    <ds:schemaRef ds:uri="0f799398-a8b6-4840-b924-2acc0cdab11d"/>
    <ds:schemaRef ds:uri="230e9df3-be65-4c73-a93b-d1236ebd677e"/>
    <ds:schemaRef ds:uri="af6ebdac-6d60-4790-a847-2b19186a8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xml><?xml version="1.0" encoding="utf-8"?>
<ds:datastoreItem xmlns:ds="http://schemas.openxmlformats.org/officeDocument/2006/customXml" ds:itemID="{0EC8DD98-C810-4C49-826A-E6642F7FF85E}">
  <ds:schemaRefs>
    <ds:schemaRef ds:uri="http://schemas.microsoft.com/sharepoint/v3/contenttype/forms"/>
  </ds:schemaRefs>
</ds:datastoreItem>
</file>

<file path=customXml/itemProps9.xml><?xml version="1.0" encoding="utf-8"?>
<ds:datastoreItem xmlns:ds="http://schemas.openxmlformats.org/officeDocument/2006/customXml" ds:itemID="{80773F8E-CD3C-401D-81D0-68F54DCC798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192</TotalTime>
  <Words>618</Words>
  <Application>Microsoft Office PowerPoint</Application>
  <PresentationFormat>Widescreen</PresentationFormat>
  <Paragraphs>59</Paragraphs>
  <Slides>8</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Consolas</vt:lpstr>
      <vt:lpstr>Courier New</vt:lpstr>
      <vt:lpstr>Segoe UI</vt:lpstr>
      <vt:lpstr>Segoe UI Semibold</vt:lpstr>
      <vt:lpstr>Wingdings</vt:lpstr>
      <vt:lpstr>White Template</vt:lpstr>
      <vt:lpstr>1_IPS_Industry_Light PowerPoint Template</vt:lpstr>
      <vt:lpstr>Azure Data Manager for Energy</vt:lpstr>
      <vt:lpstr>Azure Data Manager for Energy</vt:lpstr>
      <vt:lpstr>Enterprise Fundamentals</vt:lpstr>
      <vt:lpstr>Challenges in unlocking business value through data</vt:lpstr>
      <vt:lpstr>Azure Data Manager for Energy Evolution</vt:lpstr>
      <vt:lpstr>Open data platform with industry leading integrations</vt:lpstr>
      <vt:lpstr>OSDU and ADME Experience Features Comparison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Manager for Energy</dc:title>
  <dc:subject/>
  <dc:creator>Eirik Haughom</dc:creator>
  <cp:keywords/>
  <dc:description/>
  <cp:lastModifiedBy>Eirik Haughom</cp:lastModifiedBy>
  <cp:revision>4</cp:revision>
  <dcterms:created xsi:type="dcterms:W3CDTF">2023-05-24T06:48:44Z</dcterms:created>
  <dcterms:modified xsi:type="dcterms:W3CDTF">2023-06-05T10:50:16Z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